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7" r:id="rId1"/>
  </p:sldMasterIdLst>
  <p:notesMasterIdLst>
    <p:notesMasterId r:id="rId29"/>
  </p:notesMasterIdLst>
  <p:handoutMasterIdLst>
    <p:handoutMasterId r:id="rId30"/>
  </p:handoutMasterIdLst>
  <p:sldIdLst>
    <p:sldId id="447" r:id="rId2"/>
    <p:sldId id="400" r:id="rId3"/>
    <p:sldId id="402" r:id="rId4"/>
    <p:sldId id="408" r:id="rId5"/>
    <p:sldId id="409" r:id="rId6"/>
    <p:sldId id="410" r:id="rId7"/>
    <p:sldId id="411" r:id="rId8"/>
    <p:sldId id="412" r:id="rId9"/>
    <p:sldId id="413" r:id="rId10"/>
    <p:sldId id="414" r:id="rId11"/>
    <p:sldId id="416" r:id="rId12"/>
    <p:sldId id="418" r:id="rId13"/>
    <p:sldId id="423" r:id="rId14"/>
    <p:sldId id="425" r:id="rId15"/>
    <p:sldId id="428" r:id="rId16"/>
    <p:sldId id="429" r:id="rId17"/>
    <p:sldId id="434" r:id="rId18"/>
    <p:sldId id="435" r:id="rId19"/>
    <p:sldId id="436" r:id="rId20"/>
    <p:sldId id="437" r:id="rId21"/>
    <p:sldId id="439" r:id="rId22"/>
    <p:sldId id="440" r:id="rId23"/>
    <p:sldId id="441" r:id="rId24"/>
    <p:sldId id="442" r:id="rId25"/>
    <p:sldId id="443" r:id="rId26"/>
    <p:sldId id="445" r:id="rId27"/>
    <p:sldId id="446" r:id="rId28"/>
  </p:sldIdLst>
  <p:sldSz cx="9144000" cy="6858000" type="screen4x3"/>
  <p:notesSz cx="6858000" cy="9144000"/>
  <p:custDataLst>
    <p:tags r:id="rId31"/>
  </p:custDataLst>
  <p:defaultTextStyle>
    <a:defPPr>
      <a:defRPr lang="ar-SA"/>
    </a:defPPr>
    <a:lvl1pPr algn="l" rtl="0" eaLnBrk="0" fontAlgn="base" hangingPunct="0">
      <a:spcBef>
        <a:spcPct val="0"/>
      </a:spcBef>
      <a:spcAft>
        <a:spcPct val="0"/>
      </a:spcAft>
      <a:defRPr sz="2400" kern="1200">
        <a:solidFill>
          <a:schemeClr val="tx1"/>
        </a:solidFill>
        <a:latin typeface="Tahoma" pitchFamily="34" charset="0"/>
        <a:ea typeface="+mn-ea"/>
        <a:cs typeface="+mn-cs"/>
      </a:defRPr>
    </a:lvl1pPr>
    <a:lvl2pPr marL="457200" algn="l" rtl="0" eaLnBrk="0" fontAlgn="base" hangingPunct="0">
      <a:spcBef>
        <a:spcPct val="0"/>
      </a:spcBef>
      <a:spcAft>
        <a:spcPct val="0"/>
      </a:spcAft>
      <a:defRPr sz="2400" kern="1200">
        <a:solidFill>
          <a:schemeClr val="tx1"/>
        </a:solidFill>
        <a:latin typeface="Tahoma" pitchFamily="34" charset="0"/>
        <a:ea typeface="+mn-ea"/>
        <a:cs typeface="+mn-cs"/>
      </a:defRPr>
    </a:lvl2pPr>
    <a:lvl3pPr marL="914400" algn="l" rtl="0" eaLnBrk="0" fontAlgn="base" hangingPunct="0">
      <a:spcBef>
        <a:spcPct val="0"/>
      </a:spcBef>
      <a:spcAft>
        <a:spcPct val="0"/>
      </a:spcAft>
      <a:defRPr sz="2400"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sz="2400"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sz="2400" kern="1200">
        <a:solidFill>
          <a:schemeClr val="tx1"/>
        </a:solidFill>
        <a:latin typeface="Tahoma" pitchFamily="34" charset="0"/>
        <a:ea typeface="+mn-ea"/>
        <a:cs typeface="+mn-cs"/>
      </a:defRPr>
    </a:lvl5pPr>
    <a:lvl6pPr marL="2286000" algn="r" defTabSz="914400" rtl="1" eaLnBrk="1" latinLnBrk="0" hangingPunct="1">
      <a:defRPr sz="2400" kern="1200">
        <a:solidFill>
          <a:schemeClr val="tx1"/>
        </a:solidFill>
        <a:latin typeface="Tahoma" pitchFamily="34" charset="0"/>
        <a:ea typeface="+mn-ea"/>
        <a:cs typeface="+mn-cs"/>
      </a:defRPr>
    </a:lvl6pPr>
    <a:lvl7pPr marL="2743200" algn="r" defTabSz="914400" rtl="1" eaLnBrk="1" latinLnBrk="0" hangingPunct="1">
      <a:defRPr sz="2400" kern="1200">
        <a:solidFill>
          <a:schemeClr val="tx1"/>
        </a:solidFill>
        <a:latin typeface="Tahoma" pitchFamily="34" charset="0"/>
        <a:ea typeface="+mn-ea"/>
        <a:cs typeface="+mn-cs"/>
      </a:defRPr>
    </a:lvl7pPr>
    <a:lvl8pPr marL="3200400" algn="r" defTabSz="914400" rtl="1" eaLnBrk="1" latinLnBrk="0" hangingPunct="1">
      <a:defRPr sz="2400" kern="1200">
        <a:solidFill>
          <a:schemeClr val="tx1"/>
        </a:solidFill>
        <a:latin typeface="Tahoma" pitchFamily="34" charset="0"/>
        <a:ea typeface="+mn-ea"/>
        <a:cs typeface="+mn-cs"/>
      </a:defRPr>
    </a:lvl8pPr>
    <a:lvl9pPr marL="3657600" algn="r" defTabSz="914400" rtl="1" eaLnBrk="1" latinLnBrk="0" hangingPunct="1">
      <a:defRPr sz="2400"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CC00"/>
    <a:srgbClr val="CC6600"/>
    <a:srgbClr val="00FF00"/>
    <a:srgbClr val="CCFFFF"/>
    <a:srgbClr val="FFCCFF"/>
    <a:srgbClr val="CCFF66"/>
    <a:srgbClr val="66FF99"/>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43" autoAdjust="0"/>
    <p:restoredTop sz="94660"/>
  </p:normalViewPr>
  <p:slideViewPr>
    <p:cSldViewPr>
      <p:cViewPr varScale="1">
        <p:scale>
          <a:sx n="81" d="100"/>
          <a:sy n="81" d="100"/>
        </p:scale>
        <p:origin x="-1242"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kumimoji="1" sz="1200">
                <a:latin typeface="Arial" charset="0"/>
              </a:defRPr>
            </a:lvl1pPr>
          </a:lstStyle>
          <a:p>
            <a:endParaRPr lang="en-US"/>
          </a:p>
        </p:txBody>
      </p:sp>
      <p:sp>
        <p:nvSpPr>
          <p:cNvPr id="3075"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kumimoji="1" sz="1200">
                <a:latin typeface="Arial" charset="0"/>
              </a:defRPr>
            </a:lvl1pPr>
          </a:lstStyle>
          <a:p>
            <a:endParaRPr lang="en-US"/>
          </a:p>
        </p:txBody>
      </p:sp>
      <p:sp>
        <p:nvSpPr>
          <p:cNvPr id="3076"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kumimoji="1" sz="1200">
                <a:latin typeface="Arial" charset="0"/>
              </a:defRPr>
            </a:lvl1pPr>
          </a:lstStyle>
          <a:p>
            <a:endParaRPr lang="en-US"/>
          </a:p>
        </p:txBody>
      </p:sp>
      <p:sp>
        <p:nvSpPr>
          <p:cNvPr id="3077"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kumimoji="1" sz="1200">
                <a:latin typeface="Arial" charset="0"/>
              </a:defRPr>
            </a:lvl1pPr>
          </a:lstStyle>
          <a:p>
            <a:fld id="{5470356F-2AFB-4330-BA03-F1DC2DD2CF22}" type="slidenum">
              <a:rPr lang="ar-EG"/>
              <a:pPr/>
              <a:t>‹#›</a:t>
            </a:fld>
            <a:endParaRPr lang="en-US"/>
          </a:p>
        </p:txBody>
      </p:sp>
    </p:spTree>
    <p:extLst>
      <p:ext uri="{BB962C8B-B14F-4D97-AF65-F5344CB8AC3E}">
        <p14:creationId xmlns:p14="http://schemas.microsoft.com/office/powerpoint/2010/main" val="17966361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endParaRPr lang="en-US"/>
          </a:p>
        </p:txBody>
      </p:sp>
      <p:sp>
        <p:nvSpPr>
          <p:cNvPr id="4099" name="Rectangle 3"/>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0" name="Rectangle 4"/>
          <p:cNvSpPr>
            <a:spLocks noGrp="1" noChangeArrowheads="1"/>
          </p:cNvSpPr>
          <p:nvPr>
            <p:ph type="body" sz="quarter" idx="3"/>
          </p:nvPr>
        </p:nvSpPr>
        <p:spPr bwMode="auto">
          <a:xfrm>
            <a:off x="914400" y="4343400"/>
            <a:ext cx="50292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1" name="Rectangle 5"/>
          <p:cNvSpPr>
            <a:spLocks noGrp="1" noChangeArrowheads="1"/>
          </p:cNvSpPr>
          <p:nvPr>
            <p:ph type="dt" idx="1"/>
          </p:nvPr>
        </p:nvSpPr>
        <p:spPr bwMode="auto">
          <a:xfrm>
            <a:off x="3886200" y="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endParaRPr lang="en-US"/>
          </a:p>
        </p:txBody>
      </p:sp>
      <p:sp>
        <p:nvSpPr>
          <p:cNvPr id="4102" name="Rectangle 6"/>
          <p:cNvSpPr>
            <a:spLocks noGrp="1" noChangeArrowheads="1"/>
          </p:cNvSpPr>
          <p:nvPr>
            <p:ph type="ftr" sz="quarter" idx="4"/>
          </p:nvPr>
        </p:nvSpPr>
        <p:spPr bwMode="auto">
          <a:xfrm>
            <a:off x="0" y="868680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endParaRPr lang="en-US"/>
          </a:p>
        </p:txBody>
      </p:sp>
      <p:sp>
        <p:nvSpPr>
          <p:cNvPr id="4103" name="Rectangle 7"/>
          <p:cNvSpPr>
            <a:spLocks noGrp="1" noChangeArrowheads="1"/>
          </p:cNvSpPr>
          <p:nvPr>
            <p:ph type="sldNum" sz="quarter" idx="5"/>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fld id="{1F7C00A2-46B2-4FDA-8424-3FB798A6C99C}" type="slidenum">
              <a:rPr lang="ar-EG"/>
              <a:pPr/>
              <a:t>‹#›</a:t>
            </a:fld>
            <a:endParaRPr lang="en-US"/>
          </a:p>
        </p:txBody>
      </p:sp>
    </p:spTree>
    <p:extLst>
      <p:ext uri="{BB962C8B-B14F-4D97-AF65-F5344CB8AC3E}">
        <p14:creationId xmlns:p14="http://schemas.microsoft.com/office/powerpoint/2010/main" val="191007958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EG"/>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EG"/>
          </a:p>
        </p:txBody>
      </p:sp>
      <p:sp>
        <p:nvSpPr>
          <p:cNvPr id="4" name="Date Placeholder 3"/>
          <p:cNvSpPr>
            <a:spLocks noGrp="1"/>
          </p:cNvSpPr>
          <p:nvPr>
            <p:ph type="dt" sz="half" idx="10"/>
          </p:nvPr>
        </p:nvSpPr>
        <p:spPr/>
        <p:txBody>
          <a:bodyPr/>
          <a:lstStyle/>
          <a:p>
            <a:fld id="{E5DF7731-7F65-401D-92E7-7ECA8E2943FB}" type="datetime1">
              <a:rPr lang="en-US" smtClean="0"/>
              <a:pPr/>
              <a:t>3/23/2020</a:t>
            </a:fld>
            <a:endParaRPr lang="en-US"/>
          </a:p>
        </p:txBody>
      </p:sp>
      <p:sp>
        <p:nvSpPr>
          <p:cNvPr id="5" name="Footer Placeholder 4"/>
          <p:cNvSpPr>
            <a:spLocks noGrp="1"/>
          </p:cNvSpPr>
          <p:nvPr>
            <p:ph type="ftr" sz="quarter" idx="11"/>
          </p:nvPr>
        </p:nvSpPr>
        <p:spPr/>
        <p:txBody>
          <a:bodyPr/>
          <a:lstStyle/>
          <a:p>
            <a:r>
              <a:rPr lang="en-US" smtClean="0"/>
              <a:t>PRESENTED BY: Dr. Omaima M. abdel-Kafie</a:t>
            </a:r>
            <a:endParaRPr lang="en-US"/>
          </a:p>
        </p:txBody>
      </p:sp>
      <p:sp>
        <p:nvSpPr>
          <p:cNvPr id="6" name="Slide Number Placeholder 5"/>
          <p:cNvSpPr>
            <a:spLocks noGrp="1"/>
          </p:cNvSpPr>
          <p:nvPr>
            <p:ph type="sldNum" sz="quarter" idx="12"/>
          </p:nvPr>
        </p:nvSpPr>
        <p:spPr/>
        <p:txBody>
          <a:bodyPr/>
          <a:lstStyle/>
          <a:p>
            <a:fld id="{06D7CA2A-C2B2-49F7-975F-61AD1ADE0E8E}" type="slidenum">
              <a:rPr lang="ar-EG" smtClean="0"/>
              <a:pPr/>
              <a:t>‹#›</a:t>
            </a:fld>
            <a:endParaRPr lang="en-US"/>
          </a:p>
        </p:txBody>
      </p:sp>
    </p:spTree>
    <p:extLst>
      <p:ext uri="{BB962C8B-B14F-4D97-AF65-F5344CB8AC3E}">
        <p14:creationId xmlns:p14="http://schemas.microsoft.com/office/powerpoint/2010/main" val="2201592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DE05D32B-692F-4E9E-95A6-051A0263CA96}" type="datetime1">
              <a:rPr lang="en-US" smtClean="0"/>
              <a:pPr/>
              <a:t>3/23/2020</a:t>
            </a:fld>
            <a:endParaRPr lang="en-US"/>
          </a:p>
        </p:txBody>
      </p:sp>
      <p:sp>
        <p:nvSpPr>
          <p:cNvPr id="5" name="Footer Placeholder 4"/>
          <p:cNvSpPr>
            <a:spLocks noGrp="1"/>
          </p:cNvSpPr>
          <p:nvPr>
            <p:ph type="ftr" sz="quarter" idx="11"/>
          </p:nvPr>
        </p:nvSpPr>
        <p:spPr/>
        <p:txBody>
          <a:bodyPr/>
          <a:lstStyle/>
          <a:p>
            <a:r>
              <a:rPr lang="en-US" smtClean="0"/>
              <a:t>PRESENTED BY: Dr. Omaima M. abdel-Kafie</a:t>
            </a:r>
            <a:endParaRPr lang="en-US"/>
          </a:p>
        </p:txBody>
      </p:sp>
      <p:sp>
        <p:nvSpPr>
          <p:cNvPr id="6" name="Slide Number Placeholder 5"/>
          <p:cNvSpPr>
            <a:spLocks noGrp="1"/>
          </p:cNvSpPr>
          <p:nvPr>
            <p:ph type="sldNum" sz="quarter" idx="12"/>
          </p:nvPr>
        </p:nvSpPr>
        <p:spPr/>
        <p:txBody>
          <a:bodyPr/>
          <a:lstStyle/>
          <a:p>
            <a:fld id="{98341CE1-3B74-453D-8928-7F29E4C1AE0F}" type="slidenum">
              <a:rPr lang="ar-EG" smtClean="0"/>
              <a:pPr/>
              <a:t>‹#›</a:t>
            </a:fld>
            <a:endParaRPr lang="en-US"/>
          </a:p>
        </p:txBody>
      </p:sp>
    </p:spTree>
    <p:extLst>
      <p:ext uri="{BB962C8B-B14F-4D97-AF65-F5344CB8AC3E}">
        <p14:creationId xmlns:p14="http://schemas.microsoft.com/office/powerpoint/2010/main" val="169431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EG"/>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2F37DBB8-10D5-465A-9868-0159F02EF6E8}" type="datetime1">
              <a:rPr lang="en-US" smtClean="0"/>
              <a:pPr/>
              <a:t>3/23/2020</a:t>
            </a:fld>
            <a:endParaRPr lang="en-US"/>
          </a:p>
        </p:txBody>
      </p:sp>
      <p:sp>
        <p:nvSpPr>
          <p:cNvPr id="5" name="Footer Placeholder 4"/>
          <p:cNvSpPr>
            <a:spLocks noGrp="1"/>
          </p:cNvSpPr>
          <p:nvPr>
            <p:ph type="ftr" sz="quarter" idx="11"/>
          </p:nvPr>
        </p:nvSpPr>
        <p:spPr/>
        <p:txBody>
          <a:bodyPr/>
          <a:lstStyle/>
          <a:p>
            <a:r>
              <a:rPr lang="en-US" smtClean="0"/>
              <a:t>PRESENTED BY: Dr. Omaima M. abdel-Kafie</a:t>
            </a:r>
            <a:endParaRPr lang="en-US"/>
          </a:p>
        </p:txBody>
      </p:sp>
      <p:sp>
        <p:nvSpPr>
          <p:cNvPr id="6" name="Slide Number Placeholder 5"/>
          <p:cNvSpPr>
            <a:spLocks noGrp="1"/>
          </p:cNvSpPr>
          <p:nvPr>
            <p:ph type="sldNum" sz="quarter" idx="12"/>
          </p:nvPr>
        </p:nvSpPr>
        <p:spPr/>
        <p:txBody>
          <a:bodyPr/>
          <a:lstStyle/>
          <a:p>
            <a:fld id="{4749E519-DADF-458E-BB5E-E273295C743F}" type="slidenum">
              <a:rPr lang="ar-EG" smtClean="0"/>
              <a:pPr/>
              <a:t>‹#›</a:t>
            </a:fld>
            <a:endParaRPr lang="en-US"/>
          </a:p>
        </p:txBody>
      </p:sp>
    </p:spTree>
    <p:extLst>
      <p:ext uri="{BB962C8B-B14F-4D97-AF65-F5344CB8AC3E}">
        <p14:creationId xmlns:p14="http://schemas.microsoft.com/office/powerpoint/2010/main" val="16910856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verTx">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1295400" y="1219200"/>
            <a:ext cx="7086600" cy="1447800"/>
          </a:xfrm>
        </p:spPr>
        <p:txBody>
          <a:bodyPr/>
          <a:lstStyle/>
          <a:p>
            <a:r>
              <a:rPr lang="en-US" smtClean="0"/>
              <a:t>Click to edit Master title style</a:t>
            </a:r>
            <a:endParaRPr lang="ar-EG"/>
          </a:p>
        </p:txBody>
      </p:sp>
      <p:sp>
        <p:nvSpPr>
          <p:cNvPr id="3" name="Content Placeholder 2"/>
          <p:cNvSpPr>
            <a:spLocks noGrp="1"/>
          </p:cNvSpPr>
          <p:nvPr>
            <p:ph sz="half" idx="1"/>
          </p:nvPr>
        </p:nvSpPr>
        <p:spPr>
          <a:xfrm>
            <a:off x="1295400" y="2819400"/>
            <a:ext cx="7086600" cy="1600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Text Placeholder 3"/>
          <p:cNvSpPr>
            <a:spLocks noGrp="1"/>
          </p:cNvSpPr>
          <p:nvPr>
            <p:ph type="body" sz="half" idx="2"/>
          </p:nvPr>
        </p:nvSpPr>
        <p:spPr>
          <a:xfrm>
            <a:off x="1295400" y="4572000"/>
            <a:ext cx="7086600" cy="1600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Date Placeholder 4"/>
          <p:cNvSpPr>
            <a:spLocks noGrp="1"/>
          </p:cNvSpPr>
          <p:nvPr>
            <p:ph type="dt" sz="half" idx="10"/>
          </p:nvPr>
        </p:nvSpPr>
        <p:spPr>
          <a:xfrm>
            <a:off x="6553200" y="6507163"/>
            <a:ext cx="1828800" cy="274637"/>
          </a:xfrm>
        </p:spPr>
        <p:txBody>
          <a:bodyPr/>
          <a:lstStyle>
            <a:lvl1pPr>
              <a:defRPr/>
            </a:lvl1pPr>
          </a:lstStyle>
          <a:p>
            <a:fld id="{55AED3BB-1DFC-4186-A512-DFD64C37E2AE}" type="datetime1">
              <a:rPr lang="en-US"/>
              <a:pPr/>
              <a:t>3/23/2020</a:t>
            </a:fld>
            <a:endParaRPr lang="en-US"/>
          </a:p>
        </p:txBody>
      </p:sp>
      <p:sp>
        <p:nvSpPr>
          <p:cNvPr id="6" name="Footer Placeholder 5"/>
          <p:cNvSpPr>
            <a:spLocks noGrp="1"/>
          </p:cNvSpPr>
          <p:nvPr>
            <p:ph type="ftr" sz="quarter" idx="11"/>
          </p:nvPr>
        </p:nvSpPr>
        <p:spPr>
          <a:xfrm>
            <a:off x="1295400" y="6507163"/>
            <a:ext cx="2895600" cy="274637"/>
          </a:xfrm>
        </p:spPr>
        <p:txBody>
          <a:bodyPr/>
          <a:lstStyle>
            <a:lvl1pPr>
              <a:defRPr/>
            </a:lvl1pPr>
          </a:lstStyle>
          <a:p>
            <a:r>
              <a:rPr lang="en-US"/>
              <a:t>PRESENTED BY: Dr. Omaima M. abdel-Kafie</a:t>
            </a:r>
          </a:p>
        </p:txBody>
      </p:sp>
      <p:sp>
        <p:nvSpPr>
          <p:cNvPr id="7" name="Slide Number Placeholder 6"/>
          <p:cNvSpPr>
            <a:spLocks noGrp="1"/>
          </p:cNvSpPr>
          <p:nvPr>
            <p:ph type="sldNum" sz="quarter" idx="12"/>
          </p:nvPr>
        </p:nvSpPr>
        <p:spPr>
          <a:xfrm>
            <a:off x="5791200" y="6172200"/>
            <a:ext cx="762000" cy="609600"/>
          </a:xfrm>
        </p:spPr>
        <p:txBody>
          <a:bodyPr/>
          <a:lstStyle>
            <a:lvl1pPr>
              <a:defRPr/>
            </a:lvl1pPr>
          </a:lstStyle>
          <a:p>
            <a:fld id="{D694BBCA-7369-4C55-A085-94032EA9F5FB}" type="slidenum">
              <a:rPr lang="ar-EG"/>
              <a:pPr/>
              <a:t>‹#›</a:t>
            </a:fld>
            <a:endParaRPr lang="en-US"/>
          </a:p>
        </p:txBody>
      </p:sp>
    </p:spTree>
    <p:extLst>
      <p:ext uri="{BB962C8B-B14F-4D97-AF65-F5344CB8AC3E}">
        <p14:creationId xmlns:p14="http://schemas.microsoft.com/office/powerpoint/2010/main" val="14797182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295400" y="1219200"/>
            <a:ext cx="7086600" cy="1447800"/>
          </a:xfrm>
        </p:spPr>
        <p:txBody>
          <a:bodyPr/>
          <a:lstStyle/>
          <a:p>
            <a:r>
              <a:rPr lang="en-US" smtClean="0"/>
              <a:t>Click to edit Master title style</a:t>
            </a:r>
            <a:endParaRPr lang="ar-EG"/>
          </a:p>
        </p:txBody>
      </p:sp>
      <p:sp>
        <p:nvSpPr>
          <p:cNvPr id="3" name="Text Placeholder 2"/>
          <p:cNvSpPr>
            <a:spLocks noGrp="1"/>
          </p:cNvSpPr>
          <p:nvPr>
            <p:ph type="body" sz="half" idx="1"/>
          </p:nvPr>
        </p:nvSpPr>
        <p:spPr>
          <a:xfrm>
            <a:off x="1295400" y="2819400"/>
            <a:ext cx="3467100" cy="3352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Content Placeholder 3"/>
          <p:cNvSpPr>
            <a:spLocks noGrp="1"/>
          </p:cNvSpPr>
          <p:nvPr>
            <p:ph sz="half" idx="2"/>
          </p:nvPr>
        </p:nvSpPr>
        <p:spPr>
          <a:xfrm>
            <a:off x="4914900" y="2819400"/>
            <a:ext cx="3467100" cy="3352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Date Placeholder 4"/>
          <p:cNvSpPr>
            <a:spLocks noGrp="1"/>
          </p:cNvSpPr>
          <p:nvPr>
            <p:ph type="dt" sz="half" idx="10"/>
          </p:nvPr>
        </p:nvSpPr>
        <p:spPr>
          <a:xfrm>
            <a:off x="6553200" y="6507163"/>
            <a:ext cx="1828800" cy="274637"/>
          </a:xfrm>
        </p:spPr>
        <p:txBody>
          <a:bodyPr/>
          <a:lstStyle>
            <a:lvl1pPr>
              <a:defRPr/>
            </a:lvl1pPr>
          </a:lstStyle>
          <a:p>
            <a:fld id="{899BCCD1-9843-4FE8-9957-5C9D57C9834F}" type="datetime1">
              <a:rPr lang="en-US"/>
              <a:pPr/>
              <a:t>3/23/2020</a:t>
            </a:fld>
            <a:endParaRPr lang="en-US"/>
          </a:p>
        </p:txBody>
      </p:sp>
      <p:sp>
        <p:nvSpPr>
          <p:cNvPr id="6" name="Footer Placeholder 5"/>
          <p:cNvSpPr>
            <a:spLocks noGrp="1"/>
          </p:cNvSpPr>
          <p:nvPr>
            <p:ph type="ftr" sz="quarter" idx="11"/>
          </p:nvPr>
        </p:nvSpPr>
        <p:spPr>
          <a:xfrm>
            <a:off x="1295400" y="6507163"/>
            <a:ext cx="2895600" cy="274637"/>
          </a:xfrm>
        </p:spPr>
        <p:txBody>
          <a:bodyPr/>
          <a:lstStyle>
            <a:lvl1pPr>
              <a:defRPr/>
            </a:lvl1pPr>
          </a:lstStyle>
          <a:p>
            <a:r>
              <a:rPr lang="en-US"/>
              <a:t>PRESENTED BY: Dr. Omaima M. abdel-Kafie</a:t>
            </a:r>
          </a:p>
        </p:txBody>
      </p:sp>
      <p:sp>
        <p:nvSpPr>
          <p:cNvPr id="7" name="Slide Number Placeholder 6"/>
          <p:cNvSpPr>
            <a:spLocks noGrp="1"/>
          </p:cNvSpPr>
          <p:nvPr>
            <p:ph type="sldNum" sz="quarter" idx="12"/>
          </p:nvPr>
        </p:nvSpPr>
        <p:spPr>
          <a:xfrm>
            <a:off x="5791200" y="6172200"/>
            <a:ext cx="762000" cy="609600"/>
          </a:xfrm>
        </p:spPr>
        <p:txBody>
          <a:bodyPr/>
          <a:lstStyle>
            <a:lvl1pPr>
              <a:defRPr/>
            </a:lvl1pPr>
          </a:lstStyle>
          <a:p>
            <a:fld id="{EE3D2E5B-F306-4DB8-9E94-CDC0B460CA0D}" type="slidenum">
              <a:rPr lang="ar-EG"/>
              <a:pPr/>
              <a:t>‹#›</a:t>
            </a:fld>
            <a:endParaRPr lang="en-US"/>
          </a:p>
        </p:txBody>
      </p:sp>
    </p:spTree>
    <p:extLst>
      <p:ext uri="{BB962C8B-B14F-4D97-AF65-F5344CB8AC3E}">
        <p14:creationId xmlns:p14="http://schemas.microsoft.com/office/powerpoint/2010/main" val="8181990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ADCCA0FC-6871-464C-82C6-B8DA7FA06F78}" type="datetime1">
              <a:rPr lang="en-US" smtClean="0"/>
              <a:pPr/>
              <a:t>3/23/2020</a:t>
            </a:fld>
            <a:endParaRPr lang="en-US"/>
          </a:p>
        </p:txBody>
      </p:sp>
      <p:sp>
        <p:nvSpPr>
          <p:cNvPr id="5" name="Footer Placeholder 4"/>
          <p:cNvSpPr>
            <a:spLocks noGrp="1"/>
          </p:cNvSpPr>
          <p:nvPr>
            <p:ph type="ftr" sz="quarter" idx="11"/>
          </p:nvPr>
        </p:nvSpPr>
        <p:spPr/>
        <p:txBody>
          <a:bodyPr/>
          <a:lstStyle/>
          <a:p>
            <a:r>
              <a:rPr lang="en-US" smtClean="0"/>
              <a:t>PRESENTED BY: Dr. Omaima M. abdel-Kafie</a:t>
            </a:r>
            <a:endParaRPr lang="en-US"/>
          </a:p>
        </p:txBody>
      </p:sp>
      <p:sp>
        <p:nvSpPr>
          <p:cNvPr id="6" name="Slide Number Placeholder 5"/>
          <p:cNvSpPr>
            <a:spLocks noGrp="1"/>
          </p:cNvSpPr>
          <p:nvPr>
            <p:ph type="sldNum" sz="quarter" idx="12"/>
          </p:nvPr>
        </p:nvSpPr>
        <p:spPr/>
        <p:txBody>
          <a:bodyPr/>
          <a:lstStyle/>
          <a:p>
            <a:fld id="{AA448EA8-2341-4FA1-9D8F-0179FE0D37AD}" type="slidenum">
              <a:rPr lang="ar-EG" smtClean="0"/>
              <a:pPr/>
              <a:t>‹#›</a:t>
            </a:fld>
            <a:endParaRPr lang="en-US"/>
          </a:p>
        </p:txBody>
      </p:sp>
    </p:spTree>
    <p:extLst>
      <p:ext uri="{BB962C8B-B14F-4D97-AF65-F5344CB8AC3E}">
        <p14:creationId xmlns:p14="http://schemas.microsoft.com/office/powerpoint/2010/main" val="1911236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E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C778E36-D468-420F-A0D3-2FC90439CDF4}" type="datetime1">
              <a:rPr lang="en-US" smtClean="0"/>
              <a:pPr/>
              <a:t>3/23/2020</a:t>
            </a:fld>
            <a:endParaRPr lang="en-US"/>
          </a:p>
        </p:txBody>
      </p:sp>
      <p:sp>
        <p:nvSpPr>
          <p:cNvPr id="5" name="Footer Placeholder 4"/>
          <p:cNvSpPr>
            <a:spLocks noGrp="1"/>
          </p:cNvSpPr>
          <p:nvPr>
            <p:ph type="ftr" sz="quarter" idx="11"/>
          </p:nvPr>
        </p:nvSpPr>
        <p:spPr/>
        <p:txBody>
          <a:bodyPr/>
          <a:lstStyle/>
          <a:p>
            <a:r>
              <a:rPr lang="en-US" smtClean="0"/>
              <a:t>PRESENTED BY: Dr. Omaima M. abdel-Kafie</a:t>
            </a:r>
            <a:endParaRPr lang="en-US"/>
          </a:p>
        </p:txBody>
      </p:sp>
      <p:sp>
        <p:nvSpPr>
          <p:cNvPr id="6" name="Slide Number Placeholder 5"/>
          <p:cNvSpPr>
            <a:spLocks noGrp="1"/>
          </p:cNvSpPr>
          <p:nvPr>
            <p:ph type="sldNum" sz="quarter" idx="12"/>
          </p:nvPr>
        </p:nvSpPr>
        <p:spPr/>
        <p:txBody>
          <a:bodyPr/>
          <a:lstStyle/>
          <a:p>
            <a:fld id="{2C27FB8D-035D-4D5D-85D7-6D0D63F13E7A}" type="slidenum">
              <a:rPr lang="ar-EG" smtClean="0"/>
              <a:pPr/>
              <a:t>‹#›</a:t>
            </a:fld>
            <a:endParaRPr lang="en-US"/>
          </a:p>
        </p:txBody>
      </p:sp>
    </p:spTree>
    <p:extLst>
      <p:ext uri="{BB962C8B-B14F-4D97-AF65-F5344CB8AC3E}">
        <p14:creationId xmlns:p14="http://schemas.microsoft.com/office/powerpoint/2010/main" val="12087797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Date Placeholder 4"/>
          <p:cNvSpPr>
            <a:spLocks noGrp="1"/>
          </p:cNvSpPr>
          <p:nvPr>
            <p:ph type="dt" sz="half" idx="10"/>
          </p:nvPr>
        </p:nvSpPr>
        <p:spPr/>
        <p:txBody>
          <a:bodyPr/>
          <a:lstStyle/>
          <a:p>
            <a:fld id="{6B9B1467-D025-4A38-B9D3-1EAFF825B8E2}" type="datetime1">
              <a:rPr lang="en-US" smtClean="0"/>
              <a:pPr/>
              <a:t>3/23/2020</a:t>
            </a:fld>
            <a:endParaRPr lang="en-US"/>
          </a:p>
        </p:txBody>
      </p:sp>
      <p:sp>
        <p:nvSpPr>
          <p:cNvPr id="6" name="Footer Placeholder 5"/>
          <p:cNvSpPr>
            <a:spLocks noGrp="1"/>
          </p:cNvSpPr>
          <p:nvPr>
            <p:ph type="ftr" sz="quarter" idx="11"/>
          </p:nvPr>
        </p:nvSpPr>
        <p:spPr/>
        <p:txBody>
          <a:bodyPr/>
          <a:lstStyle/>
          <a:p>
            <a:r>
              <a:rPr lang="en-US" smtClean="0"/>
              <a:t>PRESENTED BY: Dr. Omaima M. abdel-Kafie</a:t>
            </a:r>
            <a:endParaRPr lang="en-US"/>
          </a:p>
        </p:txBody>
      </p:sp>
      <p:sp>
        <p:nvSpPr>
          <p:cNvPr id="7" name="Slide Number Placeholder 6"/>
          <p:cNvSpPr>
            <a:spLocks noGrp="1"/>
          </p:cNvSpPr>
          <p:nvPr>
            <p:ph type="sldNum" sz="quarter" idx="12"/>
          </p:nvPr>
        </p:nvSpPr>
        <p:spPr/>
        <p:txBody>
          <a:bodyPr/>
          <a:lstStyle/>
          <a:p>
            <a:fld id="{AFC7F23F-4093-4772-B191-CF4ED9EF5DCB}" type="slidenum">
              <a:rPr lang="ar-EG" smtClean="0"/>
              <a:pPr/>
              <a:t>‹#›</a:t>
            </a:fld>
            <a:endParaRPr lang="en-US"/>
          </a:p>
        </p:txBody>
      </p:sp>
    </p:spTree>
    <p:extLst>
      <p:ext uri="{BB962C8B-B14F-4D97-AF65-F5344CB8AC3E}">
        <p14:creationId xmlns:p14="http://schemas.microsoft.com/office/powerpoint/2010/main" val="13182164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E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7" name="Date Placeholder 6"/>
          <p:cNvSpPr>
            <a:spLocks noGrp="1"/>
          </p:cNvSpPr>
          <p:nvPr>
            <p:ph type="dt" sz="half" idx="10"/>
          </p:nvPr>
        </p:nvSpPr>
        <p:spPr/>
        <p:txBody>
          <a:bodyPr/>
          <a:lstStyle/>
          <a:p>
            <a:fld id="{D0753B6C-EE5F-4D71-9771-8ABFA2F4834F}" type="datetime1">
              <a:rPr lang="en-US" smtClean="0"/>
              <a:pPr/>
              <a:t>3/23/2020</a:t>
            </a:fld>
            <a:endParaRPr lang="en-US"/>
          </a:p>
        </p:txBody>
      </p:sp>
      <p:sp>
        <p:nvSpPr>
          <p:cNvPr id="8" name="Footer Placeholder 7"/>
          <p:cNvSpPr>
            <a:spLocks noGrp="1"/>
          </p:cNvSpPr>
          <p:nvPr>
            <p:ph type="ftr" sz="quarter" idx="11"/>
          </p:nvPr>
        </p:nvSpPr>
        <p:spPr/>
        <p:txBody>
          <a:bodyPr/>
          <a:lstStyle/>
          <a:p>
            <a:r>
              <a:rPr lang="en-US" smtClean="0"/>
              <a:t>PRESENTED BY: Dr. Omaima M. abdel-Kafie</a:t>
            </a:r>
            <a:endParaRPr lang="en-US"/>
          </a:p>
        </p:txBody>
      </p:sp>
      <p:sp>
        <p:nvSpPr>
          <p:cNvPr id="9" name="Slide Number Placeholder 8"/>
          <p:cNvSpPr>
            <a:spLocks noGrp="1"/>
          </p:cNvSpPr>
          <p:nvPr>
            <p:ph type="sldNum" sz="quarter" idx="12"/>
          </p:nvPr>
        </p:nvSpPr>
        <p:spPr/>
        <p:txBody>
          <a:bodyPr/>
          <a:lstStyle/>
          <a:p>
            <a:fld id="{1D6F8169-DBBD-4BC6-9FA3-FFC544A1606E}" type="slidenum">
              <a:rPr lang="ar-EG" smtClean="0"/>
              <a:pPr/>
              <a:t>‹#›</a:t>
            </a:fld>
            <a:endParaRPr lang="en-US"/>
          </a:p>
        </p:txBody>
      </p:sp>
    </p:spTree>
    <p:extLst>
      <p:ext uri="{BB962C8B-B14F-4D97-AF65-F5344CB8AC3E}">
        <p14:creationId xmlns:p14="http://schemas.microsoft.com/office/powerpoint/2010/main" val="2814180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Date Placeholder 2"/>
          <p:cNvSpPr>
            <a:spLocks noGrp="1"/>
          </p:cNvSpPr>
          <p:nvPr>
            <p:ph type="dt" sz="half" idx="10"/>
          </p:nvPr>
        </p:nvSpPr>
        <p:spPr/>
        <p:txBody>
          <a:bodyPr/>
          <a:lstStyle/>
          <a:p>
            <a:fld id="{C6ACF0AB-D49E-4ADE-9716-E6E41ADD14ED}" type="datetime1">
              <a:rPr lang="en-US" smtClean="0"/>
              <a:pPr/>
              <a:t>3/23/2020</a:t>
            </a:fld>
            <a:endParaRPr lang="en-US"/>
          </a:p>
        </p:txBody>
      </p:sp>
      <p:sp>
        <p:nvSpPr>
          <p:cNvPr id="4" name="Footer Placeholder 3"/>
          <p:cNvSpPr>
            <a:spLocks noGrp="1"/>
          </p:cNvSpPr>
          <p:nvPr>
            <p:ph type="ftr" sz="quarter" idx="11"/>
          </p:nvPr>
        </p:nvSpPr>
        <p:spPr/>
        <p:txBody>
          <a:bodyPr/>
          <a:lstStyle/>
          <a:p>
            <a:r>
              <a:rPr lang="en-US" smtClean="0"/>
              <a:t>PRESENTED BY: Dr. Omaima M. abdel-Kafie</a:t>
            </a:r>
            <a:endParaRPr lang="en-US"/>
          </a:p>
        </p:txBody>
      </p:sp>
      <p:sp>
        <p:nvSpPr>
          <p:cNvPr id="5" name="Slide Number Placeholder 4"/>
          <p:cNvSpPr>
            <a:spLocks noGrp="1"/>
          </p:cNvSpPr>
          <p:nvPr>
            <p:ph type="sldNum" sz="quarter" idx="12"/>
          </p:nvPr>
        </p:nvSpPr>
        <p:spPr/>
        <p:txBody>
          <a:bodyPr/>
          <a:lstStyle/>
          <a:p>
            <a:fld id="{87C1C916-5327-4013-9B05-5AE69D4C33B5}" type="slidenum">
              <a:rPr lang="ar-EG" smtClean="0"/>
              <a:pPr/>
              <a:t>‹#›</a:t>
            </a:fld>
            <a:endParaRPr lang="en-US"/>
          </a:p>
        </p:txBody>
      </p:sp>
    </p:spTree>
    <p:extLst>
      <p:ext uri="{BB962C8B-B14F-4D97-AF65-F5344CB8AC3E}">
        <p14:creationId xmlns:p14="http://schemas.microsoft.com/office/powerpoint/2010/main" val="25845644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A1B933-6CD4-48AC-BD3B-8B0ACD40552E}" type="datetime1">
              <a:rPr lang="en-US" smtClean="0"/>
              <a:pPr/>
              <a:t>3/23/2020</a:t>
            </a:fld>
            <a:endParaRPr lang="en-US"/>
          </a:p>
        </p:txBody>
      </p:sp>
      <p:sp>
        <p:nvSpPr>
          <p:cNvPr id="3" name="Footer Placeholder 2"/>
          <p:cNvSpPr>
            <a:spLocks noGrp="1"/>
          </p:cNvSpPr>
          <p:nvPr>
            <p:ph type="ftr" sz="quarter" idx="11"/>
          </p:nvPr>
        </p:nvSpPr>
        <p:spPr/>
        <p:txBody>
          <a:bodyPr/>
          <a:lstStyle/>
          <a:p>
            <a:r>
              <a:rPr lang="en-US" smtClean="0"/>
              <a:t>PRESENTED BY: Dr. Omaima M. abdel-Kafie</a:t>
            </a:r>
            <a:endParaRPr lang="en-US"/>
          </a:p>
        </p:txBody>
      </p:sp>
      <p:sp>
        <p:nvSpPr>
          <p:cNvPr id="4" name="Slide Number Placeholder 3"/>
          <p:cNvSpPr>
            <a:spLocks noGrp="1"/>
          </p:cNvSpPr>
          <p:nvPr>
            <p:ph type="sldNum" sz="quarter" idx="12"/>
          </p:nvPr>
        </p:nvSpPr>
        <p:spPr/>
        <p:txBody>
          <a:bodyPr/>
          <a:lstStyle/>
          <a:p>
            <a:fld id="{9878691E-043C-4488-A202-1879B3725377}" type="slidenum">
              <a:rPr lang="ar-EG" smtClean="0"/>
              <a:pPr/>
              <a:t>‹#›</a:t>
            </a:fld>
            <a:endParaRPr lang="en-US"/>
          </a:p>
        </p:txBody>
      </p:sp>
    </p:spTree>
    <p:extLst>
      <p:ext uri="{BB962C8B-B14F-4D97-AF65-F5344CB8AC3E}">
        <p14:creationId xmlns:p14="http://schemas.microsoft.com/office/powerpoint/2010/main" val="37378992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E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0C0C999-9DCD-4D76-8F29-6A272B01C9F6}" type="datetime1">
              <a:rPr lang="en-US" smtClean="0"/>
              <a:pPr/>
              <a:t>3/23/2020</a:t>
            </a:fld>
            <a:endParaRPr lang="en-US"/>
          </a:p>
        </p:txBody>
      </p:sp>
      <p:sp>
        <p:nvSpPr>
          <p:cNvPr id="6" name="Footer Placeholder 5"/>
          <p:cNvSpPr>
            <a:spLocks noGrp="1"/>
          </p:cNvSpPr>
          <p:nvPr>
            <p:ph type="ftr" sz="quarter" idx="11"/>
          </p:nvPr>
        </p:nvSpPr>
        <p:spPr/>
        <p:txBody>
          <a:bodyPr/>
          <a:lstStyle/>
          <a:p>
            <a:r>
              <a:rPr lang="en-US" smtClean="0"/>
              <a:t>PRESENTED BY: Dr. Omaima M. abdel-Kafie</a:t>
            </a:r>
            <a:endParaRPr lang="en-US"/>
          </a:p>
        </p:txBody>
      </p:sp>
      <p:sp>
        <p:nvSpPr>
          <p:cNvPr id="7" name="Slide Number Placeholder 6"/>
          <p:cNvSpPr>
            <a:spLocks noGrp="1"/>
          </p:cNvSpPr>
          <p:nvPr>
            <p:ph type="sldNum" sz="quarter" idx="12"/>
          </p:nvPr>
        </p:nvSpPr>
        <p:spPr/>
        <p:txBody>
          <a:bodyPr/>
          <a:lstStyle/>
          <a:p>
            <a:fld id="{57B82325-27D9-49C7-A8A4-6E7453AD4939}" type="slidenum">
              <a:rPr lang="ar-EG" smtClean="0"/>
              <a:pPr/>
              <a:t>‹#›</a:t>
            </a:fld>
            <a:endParaRPr lang="en-US"/>
          </a:p>
        </p:txBody>
      </p:sp>
    </p:spTree>
    <p:extLst>
      <p:ext uri="{BB962C8B-B14F-4D97-AF65-F5344CB8AC3E}">
        <p14:creationId xmlns:p14="http://schemas.microsoft.com/office/powerpoint/2010/main" val="7549539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E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EG"/>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564483-0B4E-4FE9-852C-011075E16DFE}" type="datetime1">
              <a:rPr lang="en-US" smtClean="0"/>
              <a:pPr/>
              <a:t>3/23/2020</a:t>
            </a:fld>
            <a:endParaRPr lang="en-US"/>
          </a:p>
        </p:txBody>
      </p:sp>
      <p:sp>
        <p:nvSpPr>
          <p:cNvPr id="6" name="Footer Placeholder 5"/>
          <p:cNvSpPr>
            <a:spLocks noGrp="1"/>
          </p:cNvSpPr>
          <p:nvPr>
            <p:ph type="ftr" sz="quarter" idx="11"/>
          </p:nvPr>
        </p:nvSpPr>
        <p:spPr/>
        <p:txBody>
          <a:bodyPr/>
          <a:lstStyle/>
          <a:p>
            <a:r>
              <a:rPr lang="en-US" smtClean="0"/>
              <a:t>PRESENTED BY: Dr. Omaima M. abdel-Kafie</a:t>
            </a:r>
            <a:endParaRPr lang="en-US"/>
          </a:p>
        </p:txBody>
      </p:sp>
      <p:sp>
        <p:nvSpPr>
          <p:cNvPr id="7" name="Slide Number Placeholder 6"/>
          <p:cNvSpPr>
            <a:spLocks noGrp="1"/>
          </p:cNvSpPr>
          <p:nvPr>
            <p:ph type="sldNum" sz="quarter" idx="12"/>
          </p:nvPr>
        </p:nvSpPr>
        <p:spPr/>
        <p:txBody>
          <a:bodyPr/>
          <a:lstStyle/>
          <a:p>
            <a:fld id="{F63A72F3-56BD-4AF9-96F8-55210F0AE420}" type="slidenum">
              <a:rPr lang="ar-EG" smtClean="0"/>
              <a:pPr/>
              <a:t>‹#›</a:t>
            </a:fld>
            <a:endParaRPr lang="en-US"/>
          </a:p>
        </p:txBody>
      </p:sp>
    </p:spTree>
    <p:extLst>
      <p:ext uri="{BB962C8B-B14F-4D97-AF65-F5344CB8AC3E}">
        <p14:creationId xmlns:p14="http://schemas.microsoft.com/office/powerpoint/2010/main" val="3282646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EG"/>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DF5A96EA-B0DB-4F32-8F32-676774C6A26A}" type="datetime1">
              <a:rPr lang="en-US" smtClean="0"/>
              <a:pPr/>
              <a:t>3/23/2020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r>
              <a:rPr lang="en-US" smtClean="0"/>
              <a:t>PRESENTED BY: Dr. Omaima M. abdel-Kafie</a:t>
            </a:r>
            <a:endParaRPr lang="en-US">
              <a:cs typeface="+mn-cs"/>
            </a:endParaRPr>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6FC3E45-4FB5-4D5D-9642-64DA165BEF55}" type="slidenum">
              <a:rPr lang="ar-EG" smtClean="0"/>
              <a:pPr/>
              <a:t>‹#›</a:t>
            </a:fld>
            <a:endParaRPr lang="en-US">
              <a:cs typeface="+mn-cs"/>
            </a:endParaRPr>
          </a:p>
        </p:txBody>
      </p:sp>
    </p:spTree>
    <p:extLst>
      <p:ext uri="{BB962C8B-B14F-4D97-AF65-F5344CB8AC3E}">
        <p14:creationId xmlns:p14="http://schemas.microsoft.com/office/powerpoint/2010/main" val="3959337484"/>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 id="2147483719" r:id="rId12"/>
    <p:sldLayoutId id="2147483720" r:id="rId13"/>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2626" name="Rectangle 2"/>
          <p:cNvSpPr>
            <a:spLocks noGrp="1" noChangeArrowheads="1"/>
          </p:cNvSpPr>
          <p:nvPr>
            <p:ph type="title"/>
          </p:nvPr>
        </p:nvSpPr>
        <p:spPr>
          <a:xfrm>
            <a:off x="1295400" y="260648"/>
            <a:ext cx="7380288" cy="2448272"/>
          </a:xfrm>
        </p:spPr>
        <p:txBody>
          <a:bodyPr>
            <a:normAutofit/>
          </a:bodyPr>
          <a:lstStyle/>
          <a:p>
            <a:r>
              <a:rPr lang="ar-EG" sz="5400" b="1" dirty="0" smtClean="0">
                <a:solidFill>
                  <a:srgbClr val="99FF33"/>
                </a:solidFill>
                <a:latin typeface="Arial" charset="0"/>
                <a:cs typeface="Arial" charset="0"/>
              </a:rPr>
              <a:t>    المحاضرة السابعة والثامنه</a:t>
            </a:r>
            <a:br>
              <a:rPr lang="ar-EG" sz="5400" b="1" dirty="0" smtClean="0">
                <a:solidFill>
                  <a:srgbClr val="99FF33"/>
                </a:solidFill>
                <a:latin typeface="Arial" charset="0"/>
                <a:cs typeface="Arial" charset="0"/>
              </a:rPr>
            </a:br>
            <a:r>
              <a:rPr lang="ar-EG" sz="5400" b="1" dirty="0" smtClean="0">
                <a:solidFill>
                  <a:srgbClr val="99FF33"/>
                </a:solidFill>
                <a:latin typeface="Arial" charset="0"/>
                <a:cs typeface="Arial" charset="0"/>
              </a:rPr>
              <a:t> </a:t>
            </a:r>
            <a:r>
              <a:rPr lang="ar-EG" sz="2700" dirty="0" smtClean="0">
                <a:solidFill>
                  <a:srgbClr val="99FF33"/>
                </a:solidFill>
                <a:latin typeface="Arial" charset="0"/>
                <a:cs typeface="Arial" charset="0"/>
              </a:rPr>
              <a:t>مق</a:t>
            </a:r>
            <a:r>
              <a:rPr lang="ar-EG" sz="2700" dirty="0" smtClean="0">
                <a:solidFill>
                  <a:schemeClr val="tx1">
                    <a:lumMod val="95000"/>
                    <a:lumOff val="5000"/>
                  </a:schemeClr>
                </a:solidFill>
                <a:latin typeface="Arial" charset="0"/>
                <a:cs typeface="Arial" charset="0"/>
              </a:rPr>
              <a:t>رر الاكثار الدقيق وانتاج بذور نباتات الزينة والطبية والعطرية </a:t>
            </a:r>
            <a:br>
              <a:rPr lang="ar-EG" sz="2700" dirty="0" smtClean="0">
                <a:solidFill>
                  <a:schemeClr val="tx1">
                    <a:lumMod val="95000"/>
                    <a:lumOff val="5000"/>
                  </a:schemeClr>
                </a:solidFill>
                <a:latin typeface="Arial" charset="0"/>
                <a:cs typeface="Arial" charset="0"/>
              </a:rPr>
            </a:br>
            <a:r>
              <a:rPr lang="ar-EG" sz="2700" dirty="0" smtClean="0">
                <a:solidFill>
                  <a:schemeClr val="tx1">
                    <a:lumMod val="95000"/>
                    <a:lumOff val="5000"/>
                  </a:schemeClr>
                </a:solidFill>
                <a:latin typeface="Arial" charset="0"/>
                <a:cs typeface="Arial" charset="0"/>
              </a:rPr>
              <a:t>مرحلة الدراسات العليا </a:t>
            </a:r>
            <a:endParaRPr lang="en-US" sz="2700" b="1" dirty="0">
              <a:solidFill>
                <a:schemeClr val="tx1">
                  <a:lumMod val="95000"/>
                  <a:lumOff val="5000"/>
                </a:schemeClr>
              </a:solidFill>
              <a:latin typeface="Arial" charset="0"/>
              <a:cs typeface="Arial" charset="0"/>
            </a:endParaRPr>
          </a:p>
        </p:txBody>
      </p:sp>
      <p:sp>
        <p:nvSpPr>
          <p:cNvPr id="282627" name="Rectangle 3"/>
          <p:cNvSpPr>
            <a:spLocks noGrp="1" noChangeArrowheads="1"/>
          </p:cNvSpPr>
          <p:nvPr>
            <p:ph idx="1"/>
          </p:nvPr>
        </p:nvSpPr>
        <p:spPr>
          <a:xfrm>
            <a:off x="0" y="2132856"/>
            <a:ext cx="8893175" cy="4039344"/>
          </a:xfrm>
        </p:spPr>
        <p:txBody>
          <a:bodyPr>
            <a:normAutofit lnSpcReduction="10000"/>
          </a:bodyPr>
          <a:lstStyle/>
          <a:p>
            <a:pPr>
              <a:lnSpc>
                <a:spcPct val="80000"/>
              </a:lnSpc>
            </a:pPr>
            <a:endParaRPr lang="ar-EG" sz="1800" b="1" dirty="0">
              <a:solidFill>
                <a:srgbClr val="99FF33"/>
              </a:solidFill>
              <a:cs typeface="Tahoma" pitchFamily="34" charset="0"/>
            </a:endParaRPr>
          </a:p>
          <a:p>
            <a:pPr algn="ctr">
              <a:lnSpc>
                <a:spcPct val="80000"/>
              </a:lnSpc>
            </a:pPr>
            <a:endParaRPr lang="ar-EG" sz="1800" b="1" dirty="0">
              <a:solidFill>
                <a:srgbClr val="99FF33"/>
              </a:solidFill>
              <a:cs typeface="Tahoma" pitchFamily="34" charset="0"/>
            </a:endParaRPr>
          </a:p>
          <a:p>
            <a:pPr algn="ctr">
              <a:lnSpc>
                <a:spcPct val="80000"/>
              </a:lnSpc>
              <a:buFont typeface="Wingdings" pitchFamily="2" charset="2"/>
              <a:buNone/>
            </a:pPr>
            <a:r>
              <a:rPr lang="ar-EG" sz="3600" b="1" dirty="0">
                <a:solidFill>
                  <a:srgbClr val="0070C0"/>
                </a:solidFill>
                <a:latin typeface="Arial" charset="0"/>
                <a:cs typeface="Arial" charset="0"/>
              </a:rPr>
              <a:t>التكاثر الدقيق باستخدام زراعة الانسجة النباتية</a:t>
            </a:r>
          </a:p>
          <a:p>
            <a:pPr algn="ctr">
              <a:lnSpc>
                <a:spcPct val="80000"/>
              </a:lnSpc>
              <a:buFont typeface="Wingdings" pitchFamily="2" charset="2"/>
              <a:buNone/>
            </a:pPr>
            <a:endParaRPr lang="ar-EG" sz="1800" b="1" dirty="0">
              <a:solidFill>
                <a:srgbClr val="0070C0"/>
              </a:solidFill>
              <a:cs typeface="Tahoma" pitchFamily="34" charset="0"/>
            </a:endParaRPr>
          </a:p>
          <a:p>
            <a:pPr algn="ctr">
              <a:lnSpc>
                <a:spcPct val="80000"/>
              </a:lnSpc>
              <a:buFont typeface="Wingdings" pitchFamily="2" charset="2"/>
              <a:buNone/>
            </a:pPr>
            <a:r>
              <a:rPr lang="ar-EG" sz="3600" b="1" dirty="0">
                <a:solidFill>
                  <a:srgbClr val="0070C0"/>
                </a:solidFill>
                <a:latin typeface="Gill Sans MT Condensed" pitchFamily="34" charset="0"/>
                <a:cs typeface="Arial" charset="0"/>
              </a:rPr>
              <a:t>إعداد</a:t>
            </a:r>
          </a:p>
          <a:p>
            <a:pPr algn="ctr">
              <a:lnSpc>
                <a:spcPct val="80000"/>
              </a:lnSpc>
              <a:buFont typeface="Wingdings" pitchFamily="2" charset="2"/>
              <a:buNone/>
            </a:pPr>
            <a:endParaRPr lang="ar-EG" sz="3600" b="1" dirty="0">
              <a:solidFill>
                <a:srgbClr val="0070C0"/>
              </a:solidFill>
              <a:latin typeface="Gill Sans MT Condensed" pitchFamily="34" charset="0"/>
              <a:cs typeface="Arial" charset="0"/>
            </a:endParaRPr>
          </a:p>
          <a:p>
            <a:pPr algn="ctr">
              <a:lnSpc>
                <a:spcPct val="80000"/>
              </a:lnSpc>
              <a:buFont typeface="Wingdings" pitchFamily="2" charset="2"/>
              <a:buNone/>
            </a:pPr>
            <a:r>
              <a:rPr lang="ar-EG" sz="3600" b="1" i="1" dirty="0" smtClean="0">
                <a:solidFill>
                  <a:srgbClr val="0070C0"/>
                </a:solidFill>
                <a:latin typeface="Arial" charset="0"/>
                <a:cs typeface="Arial" charset="0"/>
              </a:rPr>
              <a:t>ا.د</a:t>
            </a:r>
            <a:r>
              <a:rPr lang="ar-EG" sz="3600" b="1" i="1" dirty="0">
                <a:solidFill>
                  <a:srgbClr val="0070C0"/>
                </a:solidFill>
                <a:latin typeface="Arial" charset="0"/>
                <a:cs typeface="Arial" charset="0"/>
              </a:rPr>
              <a:t>/ ياسر عبدالفتاح عبدالعاطى غطاس</a:t>
            </a:r>
          </a:p>
          <a:p>
            <a:pPr algn="ctr">
              <a:lnSpc>
                <a:spcPct val="80000"/>
              </a:lnSpc>
              <a:buFont typeface="Wingdings" pitchFamily="2" charset="2"/>
              <a:buNone/>
            </a:pPr>
            <a:endParaRPr lang="ar-EG" sz="3600" b="1" i="1" dirty="0">
              <a:solidFill>
                <a:srgbClr val="CCFF66"/>
              </a:solidFill>
              <a:latin typeface="Arial" charset="0"/>
              <a:cs typeface="Arial" charset="0"/>
            </a:endParaRPr>
          </a:p>
          <a:p>
            <a:pPr algn="ctr">
              <a:lnSpc>
                <a:spcPct val="80000"/>
              </a:lnSpc>
              <a:buFont typeface="Wingdings" pitchFamily="2" charset="2"/>
              <a:buNone/>
            </a:pPr>
            <a:r>
              <a:rPr lang="ar-EG" sz="2000" b="1" dirty="0" smtClean="0">
                <a:solidFill>
                  <a:srgbClr val="CC6600"/>
                </a:solidFill>
                <a:latin typeface="Arial" charset="0"/>
                <a:cs typeface="Arial" charset="0"/>
              </a:rPr>
              <a:t>استاذ زهور </a:t>
            </a:r>
            <a:r>
              <a:rPr lang="ar-EG" sz="2000" b="1" dirty="0">
                <a:solidFill>
                  <a:srgbClr val="CC6600"/>
                </a:solidFill>
                <a:latin typeface="Arial" charset="0"/>
                <a:cs typeface="Arial" charset="0"/>
              </a:rPr>
              <a:t>ونباتات الزينه والنباتات الطبية وزراعة </a:t>
            </a:r>
            <a:r>
              <a:rPr lang="ar-EG" sz="2000" b="1" dirty="0" smtClean="0">
                <a:solidFill>
                  <a:srgbClr val="CC6600"/>
                </a:solidFill>
                <a:latin typeface="Arial" charset="0"/>
                <a:cs typeface="Arial" charset="0"/>
              </a:rPr>
              <a:t>الانسجة المساعد</a:t>
            </a:r>
            <a:endParaRPr lang="ar-EG" sz="2000" b="1" dirty="0">
              <a:solidFill>
                <a:srgbClr val="CC6600"/>
              </a:solidFill>
              <a:latin typeface="Arial" charset="0"/>
              <a:cs typeface="Arial" charset="0"/>
            </a:endParaRPr>
          </a:p>
          <a:p>
            <a:pPr algn="ctr">
              <a:lnSpc>
                <a:spcPct val="80000"/>
              </a:lnSpc>
              <a:buFont typeface="Wingdings" pitchFamily="2" charset="2"/>
              <a:buNone/>
            </a:pPr>
            <a:r>
              <a:rPr lang="ar-EG" sz="2000" b="1" dirty="0">
                <a:solidFill>
                  <a:srgbClr val="CC6600"/>
                </a:solidFill>
                <a:latin typeface="Arial" charset="0"/>
                <a:cs typeface="Arial" charset="0"/>
              </a:rPr>
              <a:t>قسم البساتين – كلية الزراعة – جامعة بنها</a:t>
            </a:r>
            <a:endParaRPr lang="en-US" sz="2000" b="1" dirty="0">
              <a:solidFill>
                <a:srgbClr val="CC6600"/>
              </a:solidFill>
              <a:latin typeface="Arial" charset="0"/>
              <a:cs typeface="Arial" charset="0"/>
            </a:endParaRP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withEffect">
                                  <p:stCondLst>
                                    <p:cond delay="0"/>
                                  </p:stCondLst>
                                  <p:childTnLst>
                                    <p:set>
                                      <p:cBhvr>
                                        <p:cTn id="6" dur="1" fill="hold">
                                          <p:stCondLst>
                                            <p:cond delay="0"/>
                                          </p:stCondLst>
                                        </p:cTn>
                                        <p:tgtEl>
                                          <p:spTgt spid="282626"/>
                                        </p:tgtEl>
                                        <p:attrNameLst>
                                          <p:attrName>style.visibility</p:attrName>
                                        </p:attrNameLst>
                                      </p:cBhvr>
                                      <p:to>
                                        <p:strVal val="visible"/>
                                      </p:to>
                                    </p:set>
                                    <p:animEffect transition="in" filter="fade">
                                      <p:cBhvr>
                                        <p:cTn id="7" dur="800" decel="100000"/>
                                        <p:tgtEl>
                                          <p:spTgt spid="282626"/>
                                        </p:tgtEl>
                                      </p:cBhvr>
                                    </p:animEffect>
                                    <p:anim calcmode="lin" valueType="num">
                                      <p:cBhvr>
                                        <p:cTn id="8" dur="800" decel="100000" fill="hold"/>
                                        <p:tgtEl>
                                          <p:spTgt spid="282626"/>
                                        </p:tgtEl>
                                        <p:attrNameLst>
                                          <p:attrName>style.rotation</p:attrName>
                                        </p:attrNameLst>
                                      </p:cBhvr>
                                      <p:tavLst>
                                        <p:tav tm="0">
                                          <p:val>
                                            <p:fltVal val="-90"/>
                                          </p:val>
                                        </p:tav>
                                        <p:tav tm="100000">
                                          <p:val>
                                            <p:fltVal val="0"/>
                                          </p:val>
                                        </p:tav>
                                      </p:tavLst>
                                    </p:anim>
                                    <p:anim calcmode="lin" valueType="num">
                                      <p:cBhvr>
                                        <p:cTn id="9" dur="800" decel="100000" fill="hold"/>
                                        <p:tgtEl>
                                          <p:spTgt spid="282626"/>
                                        </p:tgtEl>
                                        <p:attrNameLst>
                                          <p:attrName>ppt_x</p:attrName>
                                        </p:attrNameLst>
                                      </p:cBhvr>
                                      <p:tavLst>
                                        <p:tav tm="0">
                                          <p:val>
                                            <p:strVal val="#ppt_x+0.4"/>
                                          </p:val>
                                        </p:tav>
                                        <p:tav tm="100000">
                                          <p:val>
                                            <p:strVal val="#ppt_x-0.05"/>
                                          </p:val>
                                        </p:tav>
                                      </p:tavLst>
                                    </p:anim>
                                    <p:anim calcmode="lin" valueType="num">
                                      <p:cBhvr>
                                        <p:cTn id="10" dur="800" decel="100000" fill="hold"/>
                                        <p:tgtEl>
                                          <p:spTgt spid="282626"/>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82626"/>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82626"/>
                                        </p:tgtEl>
                                        <p:attrNameLst>
                                          <p:attrName>ppt_y</p:attrName>
                                        </p:attrNameLst>
                                      </p:cBhvr>
                                      <p:tavLst>
                                        <p:tav tm="0">
                                          <p:val>
                                            <p:strVal val="#ppt_y+0.1"/>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47" presetClass="entr" presetSubtype="0" fill="hold" grpId="0" nodeType="clickEffect">
                                  <p:stCondLst>
                                    <p:cond delay="0"/>
                                  </p:stCondLst>
                                  <p:childTnLst>
                                    <p:set>
                                      <p:cBhvr>
                                        <p:cTn id="16" dur="1" fill="hold">
                                          <p:stCondLst>
                                            <p:cond delay="0"/>
                                          </p:stCondLst>
                                        </p:cTn>
                                        <p:tgtEl>
                                          <p:spTgt spid="282627">
                                            <p:txEl>
                                              <p:pRg st="2" end="2"/>
                                            </p:txEl>
                                          </p:spTgt>
                                        </p:tgtEl>
                                        <p:attrNameLst>
                                          <p:attrName>style.visibility</p:attrName>
                                        </p:attrNameLst>
                                      </p:cBhvr>
                                      <p:to>
                                        <p:strVal val="visible"/>
                                      </p:to>
                                    </p:set>
                                    <p:animEffect transition="in" filter="fade">
                                      <p:cBhvr>
                                        <p:cTn id="17" dur="1000"/>
                                        <p:tgtEl>
                                          <p:spTgt spid="282627">
                                            <p:txEl>
                                              <p:pRg st="2" end="2"/>
                                            </p:txEl>
                                          </p:spTgt>
                                        </p:tgtEl>
                                      </p:cBhvr>
                                    </p:animEffect>
                                    <p:anim calcmode="lin" valueType="num">
                                      <p:cBhvr>
                                        <p:cTn id="18" dur="1000" fill="hold"/>
                                        <p:tgtEl>
                                          <p:spTgt spid="282627">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28262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47" presetClass="entr" presetSubtype="0" fill="hold" grpId="0" nodeType="clickEffect">
                                  <p:stCondLst>
                                    <p:cond delay="0"/>
                                  </p:stCondLst>
                                  <p:childTnLst>
                                    <p:set>
                                      <p:cBhvr>
                                        <p:cTn id="23" dur="1" fill="hold">
                                          <p:stCondLst>
                                            <p:cond delay="0"/>
                                          </p:stCondLst>
                                        </p:cTn>
                                        <p:tgtEl>
                                          <p:spTgt spid="282627">
                                            <p:txEl>
                                              <p:pRg st="4" end="4"/>
                                            </p:txEl>
                                          </p:spTgt>
                                        </p:tgtEl>
                                        <p:attrNameLst>
                                          <p:attrName>style.visibility</p:attrName>
                                        </p:attrNameLst>
                                      </p:cBhvr>
                                      <p:to>
                                        <p:strVal val="visible"/>
                                      </p:to>
                                    </p:set>
                                    <p:animEffect transition="in" filter="fade">
                                      <p:cBhvr>
                                        <p:cTn id="24" dur="1000"/>
                                        <p:tgtEl>
                                          <p:spTgt spid="282627">
                                            <p:txEl>
                                              <p:pRg st="4" end="4"/>
                                            </p:txEl>
                                          </p:spTgt>
                                        </p:tgtEl>
                                      </p:cBhvr>
                                    </p:animEffect>
                                    <p:anim calcmode="lin" valueType="num">
                                      <p:cBhvr>
                                        <p:cTn id="25" dur="1000" fill="hold"/>
                                        <p:tgtEl>
                                          <p:spTgt spid="282627">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282627">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47" presetClass="entr" presetSubtype="0" fill="hold" grpId="0" nodeType="clickEffect">
                                  <p:stCondLst>
                                    <p:cond delay="0"/>
                                  </p:stCondLst>
                                  <p:childTnLst>
                                    <p:set>
                                      <p:cBhvr>
                                        <p:cTn id="30" dur="1" fill="hold">
                                          <p:stCondLst>
                                            <p:cond delay="0"/>
                                          </p:stCondLst>
                                        </p:cTn>
                                        <p:tgtEl>
                                          <p:spTgt spid="282627">
                                            <p:txEl>
                                              <p:pRg st="6" end="6"/>
                                            </p:txEl>
                                          </p:spTgt>
                                        </p:tgtEl>
                                        <p:attrNameLst>
                                          <p:attrName>style.visibility</p:attrName>
                                        </p:attrNameLst>
                                      </p:cBhvr>
                                      <p:to>
                                        <p:strVal val="visible"/>
                                      </p:to>
                                    </p:set>
                                    <p:animEffect transition="in" filter="fade">
                                      <p:cBhvr>
                                        <p:cTn id="31" dur="1000"/>
                                        <p:tgtEl>
                                          <p:spTgt spid="282627">
                                            <p:txEl>
                                              <p:pRg st="6" end="6"/>
                                            </p:txEl>
                                          </p:spTgt>
                                        </p:tgtEl>
                                      </p:cBhvr>
                                    </p:animEffect>
                                    <p:anim calcmode="lin" valueType="num">
                                      <p:cBhvr>
                                        <p:cTn id="32" dur="1000" fill="hold"/>
                                        <p:tgtEl>
                                          <p:spTgt spid="282627">
                                            <p:txEl>
                                              <p:pRg st="6" end="6"/>
                                            </p:txEl>
                                          </p:spTgt>
                                        </p:tgtEl>
                                        <p:attrNameLst>
                                          <p:attrName>ppt_x</p:attrName>
                                        </p:attrNameLst>
                                      </p:cBhvr>
                                      <p:tavLst>
                                        <p:tav tm="0">
                                          <p:val>
                                            <p:strVal val="#ppt_x"/>
                                          </p:val>
                                        </p:tav>
                                        <p:tav tm="100000">
                                          <p:val>
                                            <p:strVal val="#ppt_x"/>
                                          </p:val>
                                        </p:tav>
                                      </p:tavLst>
                                    </p:anim>
                                    <p:anim calcmode="lin" valueType="num">
                                      <p:cBhvr>
                                        <p:cTn id="33" dur="1000" fill="hold"/>
                                        <p:tgtEl>
                                          <p:spTgt spid="282627">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4" fill="hold" nodeType="clickPar">
                      <p:stCondLst>
                        <p:cond delay="indefinite"/>
                      </p:stCondLst>
                      <p:childTnLst>
                        <p:par>
                          <p:cTn id="35" fill="hold" nodeType="withGroup">
                            <p:stCondLst>
                              <p:cond delay="0"/>
                            </p:stCondLst>
                            <p:childTnLst>
                              <p:par>
                                <p:cTn id="36" presetID="47" presetClass="entr" presetSubtype="0" fill="hold" grpId="0" nodeType="clickEffect">
                                  <p:stCondLst>
                                    <p:cond delay="0"/>
                                  </p:stCondLst>
                                  <p:childTnLst>
                                    <p:set>
                                      <p:cBhvr>
                                        <p:cTn id="37" dur="1" fill="hold">
                                          <p:stCondLst>
                                            <p:cond delay="0"/>
                                          </p:stCondLst>
                                        </p:cTn>
                                        <p:tgtEl>
                                          <p:spTgt spid="282627">
                                            <p:txEl>
                                              <p:pRg st="8" end="8"/>
                                            </p:txEl>
                                          </p:spTgt>
                                        </p:tgtEl>
                                        <p:attrNameLst>
                                          <p:attrName>style.visibility</p:attrName>
                                        </p:attrNameLst>
                                      </p:cBhvr>
                                      <p:to>
                                        <p:strVal val="visible"/>
                                      </p:to>
                                    </p:set>
                                    <p:animEffect transition="in" filter="fade">
                                      <p:cBhvr>
                                        <p:cTn id="38" dur="1000"/>
                                        <p:tgtEl>
                                          <p:spTgt spid="282627">
                                            <p:txEl>
                                              <p:pRg st="8" end="8"/>
                                            </p:txEl>
                                          </p:spTgt>
                                        </p:tgtEl>
                                      </p:cBhvr>
                                    </p:animEffect>
                                    <p:anim calcmode="lin" valueType="num">
                                      <p:cBhvr>
                                        <p:cTn id="39" dur="1000" fill="hold"/>
                                        <p:tgtEl>
                                          <p:spTgt spid="282627">
                                            <p:txEl>
                                              <p:pRg st="8" end="8"/>
                                            </p:txEl>
                                          </p:spTgt>
                                        </p:tgtEl>
                                        <p:attrNameLst>
                                          <p:attrName>ppt_x</p:attrName>
                                        </p:attrNameLst>
                                      </p:cBhvr>
                                      <p:tavLst>
                                        <p:tav tm="0">
                                          <p:val>
                                            <p:strVal val="#ppt_x"/>
                                          </p:val>
                                        </p:tav>
                                        <p:tav tm="100000">
                                          <p:val>
                                            <p:strVal val="#ppt_x"/>
                                          </p:val>
                                        </p:tav>
                                      </p:tavLst>
                                    </p:anim>
                                    <p:anim calcmode="lin" valueType="num">
                                      <p:cBhvr>
                                        <p:cTn id="40" dur="1000" fill="hold"/>
                                        <p:tgtEl>
                                          <p:spTgt spid="282627">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41" fill="hold" nodeType="clickPar">
                      <p:stCondLst>
                        <p:cond delay="indefinite"/>
                      </p:stCondLst>
                      <p:childTnLst>
                        <p:par>
                          <p:cTn id="42" fill="hold" nodeType="withGroup">
                            <p:stCondLst>
                              <p:cond delay="0"/>
                            </p:stCondLst>
                            <p:childTnLst>
                              <p:par>
                                <p:cTn id="43" presetID="47" presetClass="entr" presetSubtype="0" fill="hold" grpId="0" nodeType="clickEffect">
                                  <p:stCondLst>
                                    <p:cond delay="0"/>
                                  </p:stCondLst>
                                  <p:childTnLst>
                                    <p:set>
                                      <p:cBhvr>
                                        <p:cTn id="44" dur="1" fill="hold">
                                          <p:stCondLst>
                                            <p:cond delay="0"/>
                                          </p:stCondLst>
                                        </p:cTn>
                                        <p:tgtEl>
                                          <p:spTgt spid="282627">
                                            <p:txEl>
                                              <p:pRg st="9" end="9"/>
                                            </p:txEl>
                                          </p:spTgt>
                                        </p:tgtEl>
                                        <p:attrNameLst>
                                          <p:attrName>style.visibility</p:attrName>
                                        </p:attrNameLst>
                                      </p:cBhvr>
                                      <p:to>
                                        <p:strVal val="visible"/>
                                      </p:to>
                                    </p:set>
                                    <p:animEffect transition="in" filter="fade">
                                      <p:cBhvr>
                                        <p:cTn id="45" dur="1000"/>
                                        <p:tgtEl>
                                          <p:spTgt spid="282627">
                                            <p:txEl>
                                              <p:pRg st="9" end="9"/>
                                            </p:txEl>
                                          </p:spTgt>
                                        </p:tgtEl>
                                      </p:cBhvr>
                                    </p:animEffect>
                                    <p:anim calcmode="lin" valueType="num">
                                      <p:cBhvr>
                                        <p:cTn id="46" dur="1000" fill="hold"/>
                                        <p:tgtEl>
                                          <p:spTgt spid="282627">
                                            <p:txEl>
                                              <p:pRg st="9" end="9"/>
                                            </p:txEl>
                                          </p:spTgt>
                                        </p:tgtEl>
                                        <p:attrNameLst>
                                          <p:attrName>ppt_x</p:attrName>
                                        </p:attrNameLst>
                                      </p:cBhvr>
                                      <p:tavLst>
                                        <p:tav tm="0">
                                          <p:val>
                                            <p:strVal val="#ppt_x"/>
                                          </p:val>
                                        </p:tav>
                                        <p:tav tm="100000">
                                          <p:val>
                                            <p:strVal val="#ppt_x"/>
                                          </p:val>
                                        </p:tav>
                                      </p:tavLst>
                                    </p:anim>
                                    <p:anim calcmode="lin" valueType="num">
                                      <p:cBhvr>
                                        <p:cTn id="47" dur="1000" fill="hold"/>
                                        <p:tgtEl>
                                          <p:spTgt spid="282627">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2626" grpId="0"/>
      <p:bldP spid="282627" grpId="0" build="p"/>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7810" name="Rectangle 2"/>
          <p:cNvSpPr>
            <a:spLocks noGrp="1" noChangeArrowheads="1"/>
          </p:cNvSpPr>
          <p:nvPr>
            <p:ph type="body" sz="half" idx="1"/>
          </p:nvPr>
        </p:nvSpPr>
        <p:spPr>
          <a:xfrm>
            <a:off x="1116013" y="966788"/>
            <a:ext cx="6696075" cy="3975100"/>
          </a:xfrm>
        </p:spPr>
        <p:txBody>
          <a:bodyPr/>
          <a:lstStyle/>
          <a:p>
            <a:pPr algn="r" rtl="1">
              <a:lnSpc>
                <a:spcPct val="80000"/>
              </a:lnSpc>
            </a:pPr>
            <a:r>
              <a:rPr lang="ar-SA" sz="2400" b="1">
                <a:solidFill>
                  <a:schemeClr val="accent1"/>
                </a:solidFill>
              </a:rPr>
              <a:t>تنشيط البراعم الإبطية:</a:t>
            </a:r>
            <a:endParaRPr lang="ar-SA" sz="2400" b="1">
              <a:solidFill>
                <a:schemeClr val="accent1"/>
              </a:solidFill>
              <a:cs typeface="Tahoma" pitchFamily="34" charset="0"/>
            </a:endParaRPr>
          </a:p>
          <a:p>
            <a:pPr algn="r" rtl="1">
              <a:lnSpc>
                <a:spcPct val="80000"/>
              </a:lnSpc>
              <a:buFont typeface="Wingdings" pitchFamily="2" charset="2"/>
              <a:buNone/>
            </a:pPr>
            <a:r>
              <a:rPr lang="ar-SA" sz="2400" b="1"/>
              <a:t> </a:t>
            </a:r>
            <a:r>
              <a:rPr lang="en-US" sz="2400" b="1">
                <a:solidFill>
                  <a:schemeClr val="accent2"/>
                </a:solidFill>
              </a:rPr>
              <a:t>Enhancement of axillary buds</a:t>
            </a:r>
            <a:r>
              <a:rPr lang="en-US" sz="2400" b="1"/>
              <a:t> </a:t>
            </a:r>
          </a:p>
          <a:p>
            <a:pPr algn="r" rtl="1">
              <a:lnSpc>
                <a:spcPct val="80000"/>
              </a:lnSpc>
              <a:buFont typeface="Wingdings" pitchFamily="2" charset="2"/>
              <a:buNone/>
            </a:pPr>
            <a:endParaRPr lang="ar-EG" sz="1600"/>
          </a:p>
          <a:p>
            <a:pPr algn="just" rtl="1">
              <a:lnSpc>
                <a:spcPct val="80000"/>
              </a:lnSpc>
              <a:buFont typeface="Wingdings" pitchFamily="2" charset="2"/>
              <a:buNone/>
            </a:pPr>
            <a:r>
              <a:rPr lang="ar-EG" sz="1800"/>
              <a:t>     </a:t>
            </a:r>
            <a:r>
              <a:rPr lang="ar-SA" sz="1800"/>
              <a:t>تعتمد هذه الطريقة على تنشيط كلاً من البراعم الإبطية </a:t>
            </a:r>
            <a:r>
              <a:rPr lang="ar-SA" sz="1800">
                <a:cs typeface="Tahoma" pitchFamily="34" charset="0"/>
              </a:rPr>
              <a:t>    (</a:t>
            </a:r>
            <a:r>
              <a:rPr lang="en-US" sz="1800"/>
              <a:t>Axillary buds</a:t>
            </a:r>
            <a:r>
              <a:rPr lang="ar-SA" sz="1800"/>
              <a:t>) والبراعم الطرفية </a:t>
            </a:r>
            <a:r>
              <a:rPr lang="ar-SA" sz="1800">
                <a:cs typeface="Tahoma" pitchFamily="34" charset="0"/>
              </a:rPr>
              <a:t>(</a:t>
            </a:r>
            <a:r>
              <a:rPr lang="en-US" sz="1800"/>
              <a:t>Terminal buds</a:t>
            </a:r>
            <a:r>
              <a:rPr lang="ar-SA" sz="1800"/>
              <a:t>) الموجودة على الجزء النباتي والتي تعطى العديد من الأفرع الخضرية، وإذا احتوى الجزء النباتي على برعم واحد فإن هذا البرعم يمكن أن ينمو ويعطى فرع خضري واحد أو عدة أفرع خضرية وذلك بناءاً على النوع النباتي وبيئة الزراعة وما تحتويه من مكونات خاصة منظمات النمو النباتية، الأفرع الخضرية الناتجة يعاد زراعتها مرة أخرى على بيئة التضاعف وتكون هذه الأفرع منفردة أو في تجمعات فتنشط البراعم الإبطية لكل فرع خضري وتعطى العديد من الأفرع الخضرية الجديدة طالما توفرت الظروف المناسبة، وهكذا بتكرار إعادة زراعة الأفرع الناتجة يتم الحصول على أعداد هائلة من النموات الخضرية والتي تكون جاهزة للنقل للمرحلة التالية لتكوين الجذور عليها، وجدير بالذكر أن عملية إعادة الزراعة </a:t>
            </a:r>
            <a:endParaRPr lang="en-US" sz="180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4" presetClass="entr" presetSubtype="0" fill="hold" grpId="0" nodeType="clickEffect">
                                  <p:stCondLst>
                                    <p:cond delay="0"/>
                                  </p:stCondLst>
                                  <p:childTnLst>
                                    <p:set>
                                      <p:cBhvr>
                                        <p:cTn id="6" dur="1" fill="hold">
                                          <p:stCondLst>
                                            <p:cond delay="0"/>
                                          </p:stCondLst>
                                        </p:cTn>
                                        <p:tgtEl>
                                          <p:spTgt spid="247810">
                                            <p:txEl>
                                              <p:pRg st="0" end="0"/>
                                            </p:txEl>
                                          </p:spTgt>
                                        </p:tgtEl>
                                        <p:attrNameLst>
                                          <p:attrName>style.visibility</p:attrName>
                                        </p:attrNameLst>
                                      </p:cBhvr>
                                      <p:to>
                                        <p:strVal val="visible"/>
                                      </p:to>
                                    </p:set>
                                    <p:animEffect transition="in" filter="fade">
                                      <p:cBhvr>
                                        <p:cTn id="7" dur="500"/>
                                        <p:tgtEl>
                                          <p:spTgt spid="247810">
                                            <p:txEl>
                                              <p:pRg st="0" end="0"/>
                                            </p:txEl>
                                          </p:spTgt>
                                        </p:tgtEl>
                                      </p:cBhvr>
                                    </p:animEffect>
                                    <p:anim calcmode="lin" valueType="num">
                                      <p:cBhvr>
                                        <p:cTn id="8" dur="500" fill="hold"/>
                                        <p:tgtEl>
                                          <p:spTgt spid="247810">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247810">
                                            <p:txEl>
                                              <p:pRg st="0" end="0"/>
                                            </p:txEl>
                                          </p:spTgt>
                                        </p:tgtEl>
                                        <p:attrNameLst>
                                          <p:attrName>ppt_y</p:attrName>
                                        </p:attrNameLst>
                                      </p:cBhvr>
                                      <p:tavLst>
                                        <p:tav tm="0">
                                          <p:val>
                                            <p:strVal val="#ppt_y+.05"/>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247810">
                                            <p:txEl>
                                              <p:pRg st="1" end="1"/>
                                            </p:txEl>
                                          </p:spTgt>
                                        </p:tgtEl>
                                        <p:attrNameLst>
                                          <p:attrName>style.visibility</p:attrName>
                                        </p:attrNameLst>
                                      </p:cBhvr>
                                      <p:to>
                                        <p:strVal val="visible"/>
                                      </p:to>
                                    </p:set>
                                    <p:animEffect transition="in" filter="fade">
                                      <p:cBhvr>
                                        <p:cTn id="14" dur="500"/>
                                        <p:tgtEl>
                                          <p:spTgt spid="247810">
                                            <p:txEl>
                                              <p:pRg st="1" end="1"/>
                                            </p:txEl>
                                          </p:spTgt>
                                        </p:tgtEl>
                                      </p:cBhvr>
                                    </p:animEffect>
                                    <p:anim calcmode="lin" valueType="num">
                                      <p:cBhvr>
                                        <p:cTn id="15" dur="500" fill="hold"/>
                                        <p:tgtEl>
                                          <p:spTgt spid="247810">
                                            <p:txEl>
                                              <p:pRg st="1" end="1"/>
                                            </p:txEl>
                                          </p:spTgt>
                                        </p:tgtEl>
                                        <p:attrNameLst>
                                          <p:attrName>ppt_x</p:attrName>
                                        </p:attrNameLst>
                                      </p:cBhvr>
                                      <p:tavLst>
                                        <p:tav tm="0">
                                          <p:val>
                                            <p:strVal val="#ppt_x"/>
                                          </p:val>
                                        </p:tav>
                                        <p:tav tm="100000">
                                          <p:val>
                                            <p:strVal val="#ppt_x"/>
                                          </p:val>
                                        </p:tav>
                                      </p:tavLst>
                                    </p:anim>
                                    <p:anim calcmode="lin" valueType="num">
                                      <p:cBhvr>
                                        <p:cTn id="16" dur="500" fill="hold"/>
                                        <p:tgtEl>
                                          <p:spTgt spid="247810">
                                            <p:txEl>
                                              <p:pRg st="1" end="1"/>
                                            </p:txEl>
                                          </p:spTgt>
                                        </p:tgtEl>
                                        <p:attrNameLst>
                                          <p:attrName>ppt_y</p:attrName>
                                        </p:attrNameLst>
                                      </p:cBhvr>
                                      <p:tavLst>
                                        <p:tav tm="0">
                                          <p:val>
                                            <p:strVal val="#ppt_y+.05"/>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4" presetClass="entr" presetSubtype="0" fill="hold" grpId="0" nodeType="clickEffect">
                                  <p:stCondLst>
                                    <p:cond delay="0"/>
                                  </p:stCondLst>
                                  <p:childTnLst>
                                    <p:set>
                                      <p:cBhvr>
                                        <p:cTn id="20" dur="1" fill="hold">
                                          <p:stCondLst>
                                            <p:cond delay="0"/>
                                          </p:stCondLst>
                                        </p:cTn>
                                        <p:tgtEl>
                                          <p:spTgt spid="247810">
                                            <p:txEl>
                                              <p:pRg st="3" end="3"/>
                                            </p:txEl>
                                          </p:spTgt>
                                        </p:tgtEl>
                                        <p:attrNameLst>
                                          <p:attrName>style.visibility</p:attrName>
                                        </p:attrNameLst>
                                      </p:cBhvr>
                                      <p:to>
                                        <p:strVal val="visible"/>
                                      </p:to>
                                    </p:set>
                                    <p:animEffect transition="in" filter="fade">
                                      <p:cBhvr>
                                        <p:cTn id="21" dur="500"/>
                                        <p:tgtEl>
                                          <p:spTgt spid="247810">
                                            <p:txEl>
                                              <p:pRg st="3" end="3"/>
                                            </p:txEl>
                                          </p:spTgt>
                                        </p:tgtEl>
                                      </p:cBhvr>
                                    </p:animEffect>
                                    <p:anim calcmode="lin" valueType="num">
                                      <p:cBhvr>
                                        <p:cTn id="22" dur="500" fill="hold"/>
                                        <p:tgtEl>
                                          <p:spTgt spid="247810">
                                            <p:txEl>
                                              <p:pRg st="3" end="3"/>
                                            </p:txEl>
                                          </p:spTgt>
                                        </p:tgtEl>
                                        <p:attrNameLst>
                                          <p:attrName>ppt_x</p:attrName>
                                        </p:attrNameLst>
                                      </p:cBhvr>
                                      <p:tavLst>
                                        <p:tav tm="0">
                                          <p:val>
                                            <p:strVal val="#ppt_x"/>
                                          </p:val>
                                        </p:tav>
                                        <p:tav tm="100000">
                                          <p:val>
                                            <p:strVal val="#ppt_x"/>
                                          </p:val>
                                        </p:tav>
                                      </p:tavLst>
                                    </p:anim>
                                    <p:anim calcmode="lin" valueType="num">
                                      <p:cBhvr>
                                        <p:cTn id="23" dur="500" fill="hold"/>
                                        <p:tgtEl>
                                          <p:spTgt spid="247810">
                                            <p:txEl>
                                              <p:pRg st="3" end="3"/>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7810"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9858" name="Rectangle 2"/>
          <p:cNvSpPr>
            <a:spLocks noGrp="1" noChangeArrowheads="1"/>
          </p:cNvSpPr>
          <p:nvPr>
            <p:ph idx="1"/>
          </p:nvPr>
        </p:nvSpPr>
        <p:spPr>
          <a:xfrm>
            <a:off x="684213" y="1198563"/>
            <a:ext cx="7920037" cy="4967287"/>
          </a:xfrm>
        </p:spPr>
        <p:txBody>
          <a:bodyPr/>
          <a:lstStyle/>
          <a:p>
            <a:pPr algn="just" rtl="1">
              <a:lnSpc>
                <a:spcPct val="80000"/>
              </a:lnSpc>
            </a:pPr>
            <a:r>
              <a:rPr lang="ar-SA" sz="1800" b="1">
                <a:solidFill>
                  <a:schemeClr val="accent1"/>
                </a:solidFill>
              </a:rPr>
              <a:t>مرحلة تكوين الجذور معملياً والتهيئة: </a:t>
            </a:r>
            <a:endParaRPr lang="ar-SA" sz="1800" b="1">
              <a:solidFill>
                <a:schemeClr val="accent1"/>
              </a:solidFill>
              <a:cs typeface="Tahoma" pitchFamily="34" charset="0"/>
            </a:endParaRPr>
          </a:p>
          <a:p>
            <a:pPr algn="just" rtl="1">
              <a:lnSpc>
                <a:spcPct val="80000"/>
              </a:lnSpc>
              <a:buFont typeface="Wingdings" pitchFamily="2" charset="2"/>
              <a:buNone/>
            </a:pPr>
            <a:r>
              <a:rPr lang="en-US" sz="1800" b="1">
                <a:solidFill>
                  <a:schemeClr val="accent2"/>
                </a:solidFill>
              </a:rPr>
              <a:t>In vitro rooting and conditioning                                                        </a:t>
            </a:r>
            <a:r>
              <a:rPr lang="ar-EG" sz="1400" b="1">
                <a:solidFill>
                  <a:schemeClr val="accent2"/>
                </a:solidFill>
              </a:rPr>
              <a:t> </a:t>
            </a:r>
            <a:endParaRPr lang="ar-EG" sz="1400">
              <a:solidFill>
                <a:schemeClr val="accent2"/>
              </a:solidFill>
            </a:endParaRPr>
          </a:p>
          <a:p>
            <a:pPr algn="just" rtl="1">
              <a:lnSpc>
                <a:spcPct val="80000"/>
              </a:lnSpc>
              <a:buFont typeface="Wingdings" pitchFamily="2" charset="2"/>
              <a:buNone/>
            </a:pPr>
            <a:endParaRPr lang="ar-EG" sz="1400">
              <a:solidFill>
                <a:schemeClr val="accent2"/>
              </a:solidFill>
              <a:cs typeface="Tahoma" pitchFamily="34" charset="0"/>
            </a:endParaRPr>
          </a:p>
          <a:p>
            <a:pPr algn="just" rtl="1">
              <a:lnSpc>
                <a:spcPct val="80000"/>
              </a:lnSpc>
              <a:buFont typeface="Wingdings" pitchFamily="2" charset="2"/>
              <a:buNone/>
            </a:pPr>
            <a:r>
              <a:rPr lang="ar-EG" sz="1400"/>
              <a:t>     </a:t>
            </a:r>
            <a:r>
              <a:rPr lang="ar-SA" sz="1400"/>
              <a:t>تهدف هذه المرحلة إلى تكوين الجذور معملياً على الأفرع الخضرية التي تكونت في المرحلة السابقة من مراحل الإكثار ، ويتم ذلك بنقل الأفرع الخضرية من بيئة التضاعف والتي تحتوى غالباً على أحد السيتوكينينات إلى بيئة تكوين الجذور والتي تحتوى غالباً على أحد الأوكسينات أو تكون خالية تماماً من منظمات النمو النباتية ونظراً لأهمية عملية تكوين الجذور على الأفرع الخضرية في المعمل فقد درس المهتمون بالمجال العديد من العوامل والظروف التي تؤدى إلى تكوين الجذور بكميات كافية خاصة في الأنواع النباتية الصعبة في تكوين الجذور ، وعموماً فإن هذه المرحلة تستغرق حوالي 2-4 أسابيع ويتم فيها تكوين الجذور وتهيئة النباتات جزئياً ، وهذا الأسلوب يتم إتباعه في العديد من المعامل خاصة على المستوى التجاري ، إلا أنه في بعض الأحيان تتكون الجذور على الأفرع الخضرية لبعض الأنواع النباتية خلال مرحلة التضاعف السابقة ودون النقل إلى مرحلة تكوين الجذور ، ويرجع ذلك أساساً إلى إختلال المحتوى الهرموني الداخلي للأفرع الخضرية وكذلك التأخير في عملية النقل من بيئة التضاعف إلى بيئة تكوين الجذور ، ومن أكثر الأوكسينات إستخداماً في عملية تكوين الجذور معملياً نفتالين حمض الخليك </a:t>
            </a:r>
            <a:r>
              <a:rPr lang="en-US" sz="1400"/>
              <a:t>(NAA)</a:t>
            </a:r>
            <a:r>
              <a:rPr lang="ar-SA" sz="1400"/>
              <a:t> وإندول حمض البيوتريك </a:t>
            </a:r>
            <a:r>
              <a:rPr lang="en-US" sz="1400"/>
              <a:t>(IBA)</a:t>
            </a:r>
            <a:r>
              <a:rPr lang="ar-SA" sz="1400"/>
              <a:t> وبتركيزات تتراوح بين 0.05 – 3.0 ملليجرام</a:t>
            </a:r>
            <a:r>
              <a:rPr lang="ar-EG" sz="1400"/>
              <a:t>/</a:t>
            </a:r>
            <a:r>
              <a:rPr lang="ar-SA" sz="1400"/>
              <a:t>لتر، ومن المعروف أن استجابة الأفرع أو النموات الخضرية لتكوين الجذور عليها تتوقف لحد كبير على النوع النباتي، ومن الشائع استخدام بيئة تجذير تحتوى على نصف مكوناتها من الأملاح بمعنى استخدام نصف تركيز العناصر الكبرى والصغرى لبيئة الزراعة، واستخدام بيئة الزراعة بهذا التركيز المنخفض من الأملاح يكون مناسباً لعدم حاجة النباتات إلى قدر كبير من النتروجين في هذه المرحلة، ويمكن أن تؤثر الظروف البيئية للزراعة على تكوين الجذور معملياً، فمن المعروف أن الشعيرات الجذرية لا تتكون بصورة طبيعية على الجذور المتكونة على البيئات الصلبة ويرجع ذلك إلى سوء التهوية، في بعض الأنواع النباتية يؤدى تعرض المزارع للضوء في هذه المرحلة إلى تقليل معدل تكوين الجذور وقد يمنع تكوينها، وفي بعض الأنواع الأخرى يكون تعرض المزارع لفترة إضاءة قصيرة يتبعها التعرض للضوء مع وجود الأوكسين في البيئة مهماً لتكوين الجذور.</a:t>
            </a:r>
            <a:endParaRPr lang="en-US" sz="1400"/>
          </a:p>
        </p:txBody>
      </p:sp>
    </p:spTree>
  </p:cSld>
  <p:clrMapOvr>
    <a:masterClrMapping/>
  </p:clrMapOvr>
  <p:transition>
    <p:cover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1906" name="Rectangle 2"/>
          <p:cNvSpPr>
            <a:spLocks noGrp="1" noChangeArrowheads="1"/>
          </p:cNvSpPr>
          <p:nvPr>
            <p:ph idx="1"/>
          </p:nvPr>
        </p:nvSpPr>
        <p:spPr>
          <a:xfrm>
            <a:off x="611188" y="1203325"/>
            <a:ext cx="8075612" cy="5321300"/>
          </a:xfrm>
        </p:spPr>
        <p:txBody>
          <a:bodyPr/>
          <a:lstStyle/>
          <a:p>
            <a:pPr algn="r" rtl="1">
              <a:lnSpc>
                <a:spcPct val="80000"/>
              </a:lnSpc>
            </a:pPr>
            <a:r>
              <a:rPr lang="ar-SA" sz="2400" b="1">
                <a:solidFill>
                  <a:schemeClr val="accent1"/>
                </a:solidFill>
              </a:rPr>
              <a:t>تكوين الجذور خارج المعمل والأقلمة: </a:t>
            </a:r>
            <a:endParaRPr lang="ar-SA" sz="2400" b="1">
              <a:solidFill>
                <a:schemeClr val="accent1"/>
              </a:solidFill>
              <a:cs typeface="Tahoma" pitchFamily="34" charset="0"/>
            </a:endParaRPr>
          </a:p>
          <a:p>
            <a:pPr algn="r" rtl="1">
              <a:lnSpc>
                <a:spcPct val="80000"/>
              </a:lnSpc>
              <a:buFont typeface="Wingdings" pitchFamily="2" charset="2"/>
              <a:buNone/>
            </a:pPr>
            <a:r>
              <a:rPr lang="en-US" sz="2400" b="1">
                <a:solidFill>
                  <a:schemeClr val="accent2"/>
                </a:solidFill>
              </a:rPr>
              <a:t>In vitro rooting and acclimatization                        </a:t>
            </a:r>
            <a:r>
              <a:rPr lang="ar-EG" sz="1800" b="1">
                <a:solidFill>
                  <a:schemeClr val="accent2"/>
                </a:solidFill>
              </a:rPr>
              <a:t> </a:t>
            </a:r>
            <a:endParaRPr lang="ar-EG" sz="1800">
              <a:solidFill>
                <a:schemeClr val="accent2"/>
              </a:solidFill>
            </a:endParaRPr>
          </a:p>
          <a:p>
            <a:pPr algn="just" rtl="1">
              <a:lnSpc>
                <a:spcPct val="80000"/>
              </a:lnSpc>
              <a:buFont typeface="Wingdings" pitchFamily="2" charset="2"/>
              <a:buNone/>
            </a:pPr>
            <a:r>
              <a:rPr lang="ar-EG" sz="1800"/>
              <a:t>     </a:t>
            </a:r>
            <a:r>
              <a:rPr lang="ar-SA" sz="1800"/>
              <a:t>تعرف الأقلمة بأنها عملية تهيئة أو تكييف النباتات للتغيرات البيئية، وهذه العملية مهمة للنباتات الناتجة من زراعة الأنسجة </a:t>
            </a:r>
            <a:r>
              <a:rPr lang="en-US" sz="1800"/>
              <a:t>(Transplants) </a:t>
            </a:r>
            <a:r>
              <a:rPr lang="ar-SA" sz="1800"/>
              <a:t>والتي تكون غير مهيئة لتحمل الظروف البيئية الخارجية، ومن المعروف أن النباتات الناتجة من زراعة الأنسجة تكون حساسة جداً نظراً لنموها وتطورها في مزارع ذات طبيعة خاصة تتوفر فيها كل احتياجات النبات، و من ناحية أخري فإن عملية التمثيل الضوئي في مزارع الأنسجة تتم بمعدلات ضئيلة جداً مقارنة بالنبات النامي في الخارج </a:t>
            </a:r>
            <a:r>
              <a:rPr lang="en-US" sz="1800"/>
              <a:t>(In vivo)</a:t>
            </a:r>
            <a:r>
              <a:rPr lang="ar-SA" sz="1800"/>
              <a:t>، و لذلك تحتاج نباتات زراعة الأنسجة إلي فترة أقلمة حتى يمكنها النمو في الصوب ثم الحقل بدون أي مشاكل وخلال فترة الأقلمة يعتمد النبات على ذاته لحد ما ويتم تشجيع عملية التمثيل الضوئي وكذلك تنشيط تكوين الطبقة الشمعية وبالتالي تقليل فقد الماء من النباتات، وفي بعض الأنواع النباتية يتم نقل الأفرع الخضرية من المزارع إلى مخلوط من التربة الصناعية لتكوين الجذور عليها خارج مزارع الأنسجة ثم أقلمتها، أو يتم نقل النباتات الكاملة من مزارع الأنسجة وزراعتها </a:t>
            </a:r>
            <a:r>
              <a:rPr lang="en-US" sz="1800"/>
              <a:t>(Transplanting) </a:t>
            </a:r>
            <a:r>
              <a:rPr lang="ar-SA" sz="1800"/>
              <a:t>في مخلوط التربة الصناعية بغرض الأقلمة، ومخلوط التربة </a:t>
            </a:r>
            <a:r>
              <a:rPr lang="en-US" sz="1800"/>
              <a:t>(Soil mixture)</a:t>
            </a:r>
            <a:r>
              <a:rPr lang="ar-SA" sz="1800"/>
              <a:t> يمكن أن يطلق عليه أحياناً اسم مخلوط التجذير </a:t>
            </a:r>
            <a:r>
              <a:rPr lang="en-US" sz="1800"/>
              <a:t>(Rooting mixture)</a:t>
            </a:r>
            <a:r>
              <a:rPr lang="ar-SA" sz="1800"/>
              <a:t> وهذا المخلوط يشمل بعض المواد مثل البيت موس، بارك، برليت، فرميكيوليت والرمل، ويجب مراعاة موضوع الحموضة أو القلوية في التربة الصناعية المستخدم في عملية الأقلمة، على سبيل المثال ربما يكون البيت موس حامضي جداً لعملية التجذير في بعض الأنواع النباتية بينما يكون الفرميكيوليت أكثر قلوية، عموماً فإن مخلوط التجذير المناسب للعديد من النباتات يكون متعادلاً أو مائل قليلاً للحموضة حيث تتوفر أعلى درجات الرطوبة مع وجود الصرف والتهوية.</a:t>
            </a:r>
            <a:endParaRPr lang="en-US" sz="1800"/>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51906">
                                            <p:txEl>
                                              <p:pRg st="0" end="0"/>
                                            </p:txEl>
                                          </p:spTgt>
                                        </p:tgtEl>
                                        <p:attrNameLst>
                                          <p:attrName>style.visibility</p:attrName>
                                        </p:attrNameLst>
                                      </p:cBhvr>
                                      <p:to>
                                        <p:strVal val="visible"/>
                                      </p:to>
                                    </p:set>
                                    <p:animEffect transition="in" filter="fade">
                                      <p:cBhvr>
                                        <p:cTn id="7" dur="1000"/>
                                        <p:tgtEl>
                                          <p:spTgt spid="251906">
                                            <p:txEl>
                                              <p:pRg st="0" end="0"/>
                                            </p:txEl>
                                          </p:spTgt>
                                        </p:tgtEl>
                                      </p:cBhvr>
                                    </p:animEffect>
                                    <p:anim calcmode="lin" valueType="num">
                                      <p:cBhvr>
                                        <p:cTn id="8" dur="1000" fill="hold"/>
                                        <p:tgtEl>
                                          <p:spTgt spid="251906">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5190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251906">
                                            <p:txEl>
                                              <p:pRg st="1" end="1"/>
                                            </p:txEl>
                                          </p:spTgt>
                                        </p:tgtEl>
                                        <p:attrNameLst>
                                          <p:attrName>style.visibility</p:attrName>
                                        </p:attrNameLst>
                                      </p:cBhvr>
                                      <p:to>
                                        <p:strVal val="visible"/>
                                      </p:to>
                                    </p:set>
                                    <p:animEffect transition="in" filter="fade">
                                      <p:cBhvr>
                                        <p:cTn id="14" dur="1000"/>
                                        <p:tgtEl>
                                          <p:spTgt spid="251906">
                                            <p:txEl>
                                              <p:pRg st="1" end="1"/>
                                            </p:txEl>
                                          </p:spTgt>
                                        </p:tgtEl>
                                      </p:cBhvr>
                                    </p:animEffect>
                                    <p:anim calcmode="lin" valueType="num">
                                      <p:cBhvr>
                                        <p:cTn id="15" dur="1000" fill="hold"/>
                                        <p:tgtEl>
                                          <p:spTgt spid="251906">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5190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251906">
                                            <p:txEl>
                                              <p:pRg st="2" end="2"/>
                                            </p:txEl>
                                          </p:spTgt>
                                        </p:tgtEl>
                                        <p:attrNameLst>
                                          <p:attrName>style.visibility</p:attrName>
                                        </p:attrNameLst>
                                      </p:cBhvr>
                                      <p:to>
                                        <p:strVal val="visible"/>
                                      </p:to>
                                    </p:set>
                                    <p:animEffect transition="in" filter="fade">
                                      <p:cBhvr>
                                        <p:cTn id="21" dur="1000"/>
                                        <p:tgtEl>
                                          <p:spTgt spid="251906">
                                            <p:txEl>
                                              <p:pRg st="2" end="2"/>
                                            </p:txEl>
                                          </p:spTgt>
                                        </p:tgtEl>
                                      </p:cBhvr>
                                    </p:animEffect>
                                    <p:anim calcmode="lin" valueType="num">
                                      <p:cBhvr>
                                        <p:cTn id="22" dur="1000" fill="hold"/>
                                        <p:tgtEl>
                                          <p:spTgt spid="251906">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51906">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1906"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026" name="Rectangle 2"/>
          <p:cNvSpPr>
            <a:spLocks noGrp="1" noChangeArrowheads="1"/>
          </p:cNvSpPr>
          <p:nvPr>
            <p:ph idx="1"/>
          </p:nvPr>
        </p:nvSpPr>
        <p:spPr>
          <a:xfrm>
            <a:off x="1184275" y="1052512"/>
            <a:ext cx="7315200" cy="4032671"/>
          </a:xfrm>
        </p:spPr>
        <p:txBody>
          <a:bodyPr/>
          <a:lstStyle/>
          <a:p>
            <a:pPr algn="r" rtl="1">
              <a:lnSpc>
                <a:spcPct val="80000"/>
              </a:lnSpc>
            </a:pPr>
            <a:r>
              <a:rPr lang="ar-SA" sz="2400" b="1" dirty="0">
                <a:solidFill>
                  <a:schemeClr val="accent1"/>
                </a:solidFill>
              </a:rPr>
              <a:t>الأوراق: </a:t>
            </a:r>
            <a:endParaRPr lang="ar-SA" sz="2400" b="1" dirty="0">
              <a:solidFill>
                <a:schemeClr val="accent1"/>
              </a:solidFill>
              <a:cs typeface="Tahoma" pitchFamily="34" charset="0"/>
            </a:endParaRPr>
          </a:p>
          <a:p>
            <a:pPr algn="r" rtl="1">
              <a:lnSpc>
                <a:spcPct val="80000"/>
              </a:lnSpc>
              <a:buFont typeface="Wingdings" pitchFamily="2" charset="2"/>
              <a:buNone/>
            </a:pPr>
            <a:r>
              <a:rPr lang="en-US" sz="3200" b="1" dirty="0">
                <a:solidFill>
                  <a:schemeClr val="accent2"/>
                </a:solidFill>
              </a:rPr>
              <a:t>Leaves                  </a:t>
            </a:r>
            <a:r>
              <a:rPr lang="ar-EG" sz="3200" b="1" dirty="0">
                <a:solidFill>
                  <a:schemeClr val="accent2"/>
                </a:solidFill>
              </a:rPr>
              <a:t> </a:t>
            </a:r>
            <a:endParaRPr lang="ar-EG" sz="3200" dirty="0">
              <a:solidFill>
                <a:schemeClr val="accent2"/>
              </a:solidFill>
            </a:endParaRPr>
          </a:p>
          <a:p>
            <a:pPr algn="r" rtl="1">
              <a:lnSpc>
                <a:spcPct val="80000"/>
              </a:lnSpc>
              <a:buFont typeface="Wingdings" pitchFamily="2" charset="2"/>
              <a:buNone/>
            </a:pPr>
            <a:r>
              <a:rPr lang="ar-EG" sz="3200" dirty="0"/>
              <a:t>     </a:t>
            </a:r>
            <a:r>
              <a:rPr lang="ar-SA" sz="3200" dirty="0"/>
              <a:t>تفصل الورقة أو جزء من الورقة وتعقم ثم توضع في بيئة آجار لتظل محتفظة بنضارتها لفترة طويلة ونظراً لأن مقدرة الورقة على النمو محدودة فإن كمية نموها يتوقف على مرحلة النضج التي تؤخذ من على النبات الأم، الأوراق الصغيرة أعلى مقدرة على النمو من الأوراق الكبيرة</a:t>
            </a:r>
            <a:r>
              <a:rPr lang="ar-SA" sz="1800" dirty="0"/>
              <a:t>.</a:t>
            </a:r>
            <a:endParaRPr lang="en-US" sz="1800" dirty="0"/>
          </a:p>
        </p:txBody>
      </p:sp>
      <p:sp>
        <p:nvSpPr>
          <p:cNvPr id="257029" name="Rectangle 5"/>
          <p:cNvSpPr>
            <a:spLocks noChangeArrowheads="1"/>
          </p:cNvSpPr>
          <p:nvPr/>
        </p:nvSpPr>
        <p:spPr bwMode="auto">
          <a:xfrm>
            <a:off x="4429125" y="2103438"/>
            <a:ext cx="279400" cy="320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rtl="1" eaLnBrk="1" hangingPunct="1"/>
            <a:r>
              <a:rPr lang="ar-EG" sz="1500">
                <a:latin typeface="Arial" charset="0"/>
                <a:cs typeface="Times New Roman" pitchFamily="18" charset="0"/>
              </a:rPr>
              <a:t>  </a:t>
            </a:r>
            <a:endParaRPr lang="ar-EG" sz="1800">
              <a:latin typeface="Arial" charset="0"/>
              <a:cs typeface="Arial" charset="0"/>
            </a:endParaRPr>
          </a:p>
        </p:txBody>
      </p:sp>
      <p:sp>
        <p:nvSpPr>
          <p:cNvPr id="257033" name="Rectangle 9"/>
          <p:cNvSpPr>
            <a:spLocks noChangeArrowheads="1"/>
          </p:cNvSpPr>
          <p:nvPr/>
        </p:nvSpPr>
        <p:spPr bwMode="auto">
          <a:xfrm>
            <a:off x="4451350" y="5697538"/>
            <a:ext cx="231775" cy="320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rtl="1" eaLnBrk="1" hangingPunct="1"/>
            <a:r>
              <a:rPr lang="ar-EG" sz="1500">
                <a:latin typeface="Arial" charset="0"/>
                <a:cs typeface="Times New Roman" pitchFamily="18" charset="0"/>
              </a:rPr>
              <a:t> </a:t>
            </a:r>
            <a:endParaRPr lang="ar-EG" sz="1800">
              <a:latin typeface="Arial" charset="0"/>
              <a:cs typeface="Arial" charset="0"/>
            </a:endParaRPr>
          </a:p>
        </p:txBody>
      </p:sp>
    </p:spTree>
  </p:cSld>
  <p:clrMapOvr>
    <a:masterClrMapping/>
  </p:clrMapOvr>
  <p:transition>
    <p:cove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9074" name="Rectangle 2"/>
          <p:cNvSpPr>
            <a:spLocks noGrp="1" noChangeArrowheads="1"/>
          </p:cNvSpPr>
          <p:nvPr>
            <p:ph idx="1"/>
          </p:nvPr>
        </p:nvSpPr>
        <p:spPr>
          <a:xfrm>
            <a:off x="684213" y="1700213"/>
            <a:ext cx="7950200" cy="4752975"/>
          </a:xfrm>
        </p:spPr>
        <p:txBody>
          <a:bodyPr/>
          <a:lstStyle/>
          <a:p>
            <a:pPr algn="r" rtl="1">
              <a:lnSpc>
                <a:spcPct val="80000"/>
              </a:lnSpc>
              <a:buFont typeface="Wingdings" pitchFamily="2" charset="2"/>
              <a:buNone/>
            </a:pPr>
            <a:r>
              <a:rPr lang="ar-SA" sz="2400" b="1">
                <a:solidFill>
                  <a:schemeClr val="accent1"/>
                </a:solidFill>
              </a:rPr>
              <a:t>خطوات الفصل الأجنة وزراعتها:</a:t>
            </a:r>
            <a:endParaRPr lang="ar-SA" sz="2400" b="1">
              <a:solidFill>
                <a:schemeClr val="accent1"/>
              </a:solidFill>
              <a:cs typeface="Tahoma" pitchFamily="34" charset="0"/>
            </a:endParaRPr>
          </a:p>
          <a:p>
            <a:pPr algn="r" rtl="1">
              <a:lnSpc>
                <a:spcPct val="80000"/>
              </a:lnSpc>
              <a:buFont typeface="Wingdings" pitchFamily="2" charset="2"/>
              <a:buNone/>
            </a:pPr>
            <a:endParaRPr lang="ar-SA" sz="1000">
              <a:solidFill>
                <a:schemeClr val="accent1"/>
              </a:solidFill>
              <a:cs typeface="Tahoma" pitchFamily="34" charset="0"/>
            </a:endParaRPr>
          </a:p>
          <a:p>
            <a:pPr lvl="1" algn="just" rtl="1">
              <a:lnSpc>
                <a:spcPct val="80000"/>
              </a:lnSpc>
            </a:pPr>
            <a:r>
              <a:rPr lang="ar-SA" sz="1800"/>
              <a:t>تزال أغلفة البذور بعد غمرها في الماء حتى يمكن سهولة الفصل.</a:t>
            </a:r>
          </a:p>
          <a:p>
            <a:pPr lvl="1" algn="just" rtl="1">
              <a:lnSpc>
                <a:spcPct val="80000"/>
              </a:lnSpc>
            </a:pPr>
            <a:r>
              <a:rPr lang="ar-SA" sz="1800"/>
              <a:t>غمر البذور في الماء لمدة 24 ساعة بعد إزالة الأغلفة.</a:t>
            </a:r>
          </a:p>
          <a:p>
            <a:pPr lvl="1" algn="just" rtl="1">
              <a:lnSpc>
                <a:spcPct val="80000"/>
              </a:lnSpc>
            </a:pPr>
            <a:r>
              <a:rPr lang="ar-SA" sz="1800"/>
              <a:t>تفصل الأجنة مع ملاحظة عدم الإضرار بها أثناء عملية الفصل.</a:t>
            </a:r>
          </a:p>
          <a:p>
            <a:pPr lvl="1" algn="just" rtl="1">
              <a:lnSpc>
                <a:spcPct val="80000"/>
              </a:lnSpc>
            </a:pPr>
            <a:r>
              <a:rPr lang="ar-SA" sz="1800"/>
              <a:t>توضع الأجنة في أطباق بترى معقمة تحتوى على البيئة المغذية بحيث لا يقل المسافة بين الجنين والآخر20 مم.</a:t>
            </a:r>
          </a:p>
          <a:p>
            <a:pPr lvl="1" algn="just" rtl="1">
              <a:lnSpc>
                <a:spcPct val="80000"/>
              </a:lnSpc>
            </a:pPr>
            <a:r>
              <a:rPr lang="ar-SA" sz="1800"/>
              <a:t>وضع الأطباق في حضانات على درجة حرارة 20</a:t>
            </a:r>
            <a:r>
              <a:rPr lang="en-US" sz="1800"/>
              <a:t>o</a:t>
            </a:r>
            <a:r>
              <a:rPr lang="ar-SA" sz="1800"/>
              <a:t>م و 8 ساعات يومياً إضاءة  لمدة 2-4 أيام.</a:t>
            </a:r>
          </a:p>
          <a:p>
            <a:pPr lvl="1" algn="just" rtl="1">
              <a:lnSpc>
                <a:spcPct val="80000"/>
              </a:lnSpc>
            </a:pPr>
            <a:r>
              <a:rPr lang="ar-SA" sz="1800"/>
              <a:t>يبدأ نمو الأجنة مع متابعتها يومياً لإزالة أي عفن منها (الأجنة الميتة تجف وتتلون باللون الأسود).</a:t>
            </a:r>
          </a:p>
          <a:p>
            <a:pPr lvl="1" algn="just" rtl="1">
              <a:lnSpc>
                <a:spcPct val="80000"/>
              </a:lnSpc>
            </a:pPr>
            <a:r>
              <a:rPr lang="ar-SA" sz="1800"/>
              <a:t>بعد 14 يوم تكون البادرات في حالة تسمح بنقلها لأواني خاصة محتويه على بيئة ملائمة.</a:t>
            </a:r>
          </a:p>
          <a:p>
            <a:pPr lvl="1" algn="just" rtl="1">
              <a:lnSpc>
                <a:spcPct val="80000"/>
              </a:lnSpc>
            </a:pPr>
            <a:r>
              <a:rPr lang="ar-SA" sz="1800"/>
              <a:t>توضع الأواني وبها البادرات في بيئة تحتوى على رطوبة مناسبة حتى يتم تكوين الأوراق الأولى تماماً.</a:t>
            </a:r>
          </a:p>
          <a:p>
            <a:pPr lvl="1" algn="just" rtl="1">
              <a:lnSpc>
                <a:spcPct val="80000"/>
              </a:lnSpc>
            </a:pPr>
            <a:r>
              <a:rPr lang="ar-SA" sz="1800"/>
              <a:t>تنقل النباتات إلى صوب بلاستيكية لمدة شهرين ثم تنقل تدريجياً إلى الحقل.</a:t>
            </a:r>
            <a:r>
              <a:rPr lang="en-US" sz="1800"/>
              <a:t>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2146" name="Rectangle 2"/>
          <p:cNvSpPr>
            <a:spLocks noGrp="1" noChangeArrowheads="1"/>
          </p:cNvSpPr>
          <p:nvPr>
            <p:ph idx="1"/>
          </p:nvPr>
        </p:nvSpPr>
        <p:spPr>
          <a:xfrm>
            <a:off x="755650" y="2133600"/>
            <a:ext cx="7715250" cy="2663825"/>
          </a:xfrm>
        </p:spPr>
        <p:txBody>
          <a:bodyPr/>
          <a:lstStyle/>
          <a:p>
            <a:pPr algn="r" rtl="1">
              <a:lnSpc>
                <a:spcPct val="90000"/>
              </a:lnSpc>
              <a:buFont typeface="Wingdings" pitchFamily="2" charset="2"/>
              <a:buNone/>
            </a:pPr>
            <a:r>
              <a:rPr lang="ar-SA" b="1">
                <a:solidFill>
                  <a:schemeClr val="accent1"/>
                </a:solidFill>
              </a:rPr>
              <a:t>طرق فصل البروتوبلاست:</a:t>
            </a:r>
            <a:endParaRPr lang="ar-SA" b="1">
              <a:solidFill>
                <a:schemeClr val="accent1"/>
              </a:solidFill>
              <a:cs typeface="Tahoma" pitchFamily="34" charset="0"/>
            </a:endParaRPr>
          </a:p>
          <a:p>
            <a:pPr algn="r" rtl="1">
              <a:lnSpc>
                <a:spcPct val="90000"/>
              </a:lnSpc>
              <a:buFont typeface="Wingdings" pitchFamily="2" charset="2"/>
              <a:buNone/>
            </a:pPr>
            <a:endParaRPr lang="ar-SA" sz="2000">
              <a:solidFill>
                <a:schemeClr val="accent1"/>
              </a:solidFill>
              <a:cs typeface="Tahoma" pitchFamily="34" charset="0"/>
            </a:endParaRPr>
          </a:p>
          <a:p>
            <a:pPr algn="just" rtl="1">
              <a:lnSpc>
                <a:spcPct val="90000"/>
              </a:lnSpc>
            </a:pPr>
            <a:r>
              <a:rPr lang="ar-SA" sz="2000"/>
              <a:t>   قدم كوكنج  في عام 1960 أكثر الطرق فاعلية في فصل البروتوبلاست وتعتمد على استخدام إنزيمات محللة لجدر الخلايا. وأكثر الإنزيمات استخداما لهذا الغرض السليوليز – الهيميسليوليز – البكتينيز.</a:t>
            </a:r>
          </a:p>
          <a:p>
            <a:pPr algn="just" rtl="1">
              <a:lnSpc>
                <a:spcPct val="90000"/>
              </a:lnSpc>
            </a:pPr>
            <a:r>
              <a:rPr lang="ar-SA" sz="2000"/>
              <a:t>     وهناك عدة طرق تستخدم حالياً لفصل البروتوبلاست من أنسجة مختلفة أوراق – حبوب لقاح – كلس – معلق الخلايا.</a:t>
            </a:r>
            <a:endParaRPr lang="en-US" sz="2000"/>
          </a:p>
        </p:txBody>
      </p:sp>
    </p:spTree>
  </p:cSld>
  <p:clrMapOvr>
    <a:masterClrMapping/>
  </p:clrMapOvr>
  <p:transition>
    <p:cover/>
  </p:transition>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3170" name="Rectangle 2"/>
          <p:cNvSpPr>
            <a:spLocks noGrp="1" noChangeArrowheads="1"/>
          </p:cNvSpPr>
          <p:nvPr>
            <p:ph type="title"/>
          </p:nvPr>
        </p:nvSpPr>
        <p:spPr>
          <a:xfrm>
            <a:off x="2124075" y="765175"/>
            <a:ext cx="6294438" cy="935038"/>
          </a:xfrm>
        </p:spPr>
        <p:txBody>
          <a:bodyPr/>
          <a:lstStyle/>
          <a:p>
            <a:r>
              <a:rPr lang="ar-SA" sz="3600">
                <a:solidFill>
                  <a:schemeClr val="accent1"/>
                </a:solidFill>
              </a:rPr>
              <a:t>طرق زراعة معلق الخلايا </a:t>
            </a:r>
            <a:r>
              <a:rPr lang="en-US" sz="3600">
                <a:solidFill>
                  <a:schemeClr val="accent1"/>
                </a:solidFill>
              </a:rPr>
              <a:t> </a:t>
            </a:r>
          </a:p>
        </p:txBody>
      </p:sp>
      <p:sp>
        <p:nvSpPr>
          <p:cNvPr id="263171" name="Rectangle 3"/>
          <p:cNvSpPr>
            <a:spLocks noGrp="1" noChangeArrowheads="1"/>
          </p:cNvSpPr>
          <p:nvPr>
            <p:ph idx="1"/>
          </p:nvPr>
        </p:nvSpPr>
        <p:spPr>
          <a:xfrm>
            <a:off x="323850" y="4652963"/>
            <a:ext cx="4176713" cy="1466850"/>
          </a:xfrm>
        </p:spPr>
        <p:txBody>
          <a:bodyPr/>
          <a:lstStyle/>
          <a:p>
            <a:pPr algn="r" rtl="1">
              <a:buFont typeface="Wingdings" pitchFamily="2" charset="2"/>
              <a:buNone/>
            </a:pPr>
            <a:r>
              <a:rPr lang="ar-SA" sz="1800">
                <a:solidFill>
                  <a:srgbClr val="FF9999"/>
                </a:solidFill>
              </a:rPr>
              <a:t>أ</a:t>
            </a:r>
            <a:r>
              <a:rPr lang="ar-EG" sz="1800">
                <a:solidFill>
                  <a:srgbClr val="FF9999"/>
                </a:solidFill>
              </a:rPr>
              <a:t> </a:t>
            </a:r>
            <a:r>
              <a:rPr lang="ar-SA" sz="1800">
                <a:solidFill>
                  <a:srgbClr val="FF9999"/>
                </a:solidFill>
              </a:rPr>
              <a:t>-</a:t>
            </a:r>
            <a:r>
              <a:rPr lang="ar-SA" sz="1800"/>
              <a:t> المزارع بطيئة التردد (الأوراق</a:t>
            </a:r>
            <a:r>
              <a:rPr lang="ar-SA" sz="1800">
                <a:cs typeface="Tahoma" pitchFamily="34" charset="0"/>
              </a:rPr>
              <a:t>)</a:t>
            </a:r>
            <a:r>
              <a:rPr lang="ar-SA" sz="1800"/>
              <a:t> .</a:t>
            </a:r>
          </a:p>
          <a:p>
            <a:pPr algn="r" rtl="1">
              <a:buFont typeface="Wingdings" pitchFamily="2" charset="2"/>
              <a:buNone/>
            </a:pPr>
            <a:r>
              <a:rPr lang="ar-SA" sz="1800">
                <a:solidFill>
                  <a:srgbClr val="FF9999"/>
                </a:solidFill>
              </a:rPr>
              <a:t>ب-</a:t>
            </a:r>
            <a:r>
              <a:rPr lang="ar-SA" sz="1800"/>
              <a:t> المزارع المهتزة .</a:t>
            </a:r>
          </a:p>
          <a:p>
            <a:pPr algn="r" rtl="1">
              <a:buFont typeface="Wingdings" pitchFamily="2" charset="2"/>
              <a:buNone/>
            </a:pPr>
            <a:r>
              <a:rPr lang="ar-SA" sz="1800">
                <a:solidFill>
                  <a:srgbClr val="FF9999"/>
                </a:solidFill>
              </a:rPr>
              <a:t>ج</a:t>
            </a:r>
            <a:r>
              <a:rPr lang="ar-EG" sz="1800">
                <a:solidFill>
                  <a:srgbClr val="FF9999"/>
                </a:solidFill>
              </a:rPr>
              <a:t>ـ</a:t>
            </a:r>
            <a:r>
              <a:rPr lang="ar-SA" sz="1800">
                <a:solidFill>
                  <a:srgbClr val="FF9999"/>
                </a:solidFill>
              </a:rPr>
              <a:t>-</a:t>
            </a:r>
            <a:r>
              <a:rPr lang="ar-SA" sz="1800"/>
              <a:t> المزارع الدوارة .</a:t>
            </a:r>
          </a:p>
          <a:p>
            <a:pPr algn="r" rtl="1">
              <a:buFont typeface="Wingdings" pitchFamily="2" charset="2"/>
              <a:buNone/>
            </a:pPr>
            <a:r>
              <a:rPr lang="ar-SA" sz="1800">
                <a:solidFill>
                  <a:srgbClr val="FF9999"/>
                </a:solidFill>
              </a:rPr>
              <a:t>د</a:t>
            </a:r>
            <a:r>
              <a:rPr lang="ar-EG" sz="1800">
                <a:solidFill>
                  <a:srgbClr val="FF9999"/>
                </a:solidFill>
              </a:rPr>
              <a:t> </a:t>
            </a:r>
            <a:r>
              <a:rPr lang="ar-SA" sz="1800">
                <a:solidFill>
                  <a:srgbClr val="FF9999"/>
                </a:solidFill>
              </a:rPr>
              <a:t>-</a:t>
            </a:r>
            <a:r>
              <a:rPr lang="ar-SA" sz="1800"/>
              <a:t> </a:t>
            </a:r>
            <a:r>
              <a:rPr lang="en-US" sz="1800"/>
              <a:t>Stirred cultures</a:t>
            </a:r>
            <a:r>
              <a:rPr lang="ar-EG" sz="1800"/>
              <a:t> .</a:t>
            </a:r>
            <a:endParaRPr lang="en-US" sz="1800"/>
          </a:p>
        </p:txBody>
      </p:sp>
      <p:sp>
        <p:nvSpPr>
          <p:cNvPr id="263172" name="Text Box 4"/>
          <p:cNvSpPr txBox="1">
            <a:spLocks noChangeArrowheads="1"/>
          </p:cNvSpPr>
          <p:nvPr/>
        </p:nvSpPr>
        <p:spPr bwMode="auto">
          <a:xfrm>
            <a:off x="4140200" y="1916113"/>
            <a:ext cx="1828800" cy="3429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p>
            <a:pPr algn="ctr" rtl="1"/>
            <a:r>
              <a:rPr lang="ar-SA" sz="1500" b="1">
                <a:solidFill>
                  <a:srgbClr val="CC6600"/>
                </a:solidFill>
                <a:latin typeface="Times New Roman" pitchFamily="18" charset="0"/>
                <a:cs typeface="Times New Roman" pitchFamily="18" charset="0"/>
              </a:rPr>
              <a:t>طرق زراعة معلق الخلايا</a:t>
            </a:r>
            <a:endParaRPr lang="en-US">
              <a:solidFill>
                <a:srgbClr val="CC6600"/>
              </a:solidFill>
              <a:latin typeface="Times" charset="0"/>
              <a:cs typeface="Arial" charset="0"/>
            </a:endParaRPr>
          </a:p>
        </p:txBody>
      </p:sp>
      <p:sp>
        <p:nvSpPr>
          <p:cNvPr id="263173" name="Text Box 5"/>
          <p:cNvSpPr txBox="1">
            <a:spLocks noChangeArrowheads="1"/>
          </p:cNvSpPr>
          <p:nvPr/>
        </p:nvSpPr>
        <p:spPr bwMode="auto">
          <a:xfrm>
            <a:off x="6269038" y="3014663"/>
            <a:ext cx="1371600" cy="3429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p>
            <a:pPr algn="ctr" rtl="1"/>
            <a:r>
              <a:rPr lang="ar-SA" sz="1500" b="1">
                <a:solidFill>
                  <a:srgbClr val="FFCC00"/>
                </a:solidFill>
                <a:latin typeface="Times New Roman" pitchFamily="18" charset="0"/>
                <a:cs typeface="Times New Roman" pitchFamily="18" charset="0"/>
              </a:rPr>
              <a:t>المزارع المجزأة</a:t>
            </a:r>
            <a:endParaRPr lang="en-US">
              <a:solidFill>
                <a:srgbClr val="FFCC00"/>
              </a:solidFill>
              <a:latin typeface="Times" charset="0"/>
              <a:cs typeface="Arial" charset="0"/>
            </a:endParaRPr>
          </a:p>
        </p:txBody>
      </p:sp>
      <p:sp>
        <p:nvSpPr>
          <p:cNvPr id="263174" name="Text Box 6"/>
          <p:cNvSpPr txBox="1">
            <a:spLocks noChangeArrowheads="1"/>
          </p:cNvSpPr>
          <p:nvPr/>
        </p:nvSpPr>
        <p:spPr bwMode="auto">
          <a:xfrm>
            <a:off x="2700338" y="3014663"/>
            <a:ext cx="1371600" cy="3429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p>
            <a:pPr algn="ctr" rtl="1"/>
            <a:r>
              <a:rPr lang="ar-SA" sz="1500" b="1">
                <a:solidFill>
                  <a:srgbClr val="FFCC00"/>
                </a:solidFill>
                <a:latin typeface="Times New Roman" pitchFamily="18" charset="0"/>
                <a:cs typeface="Times New Roman" pitchFamily="18" charset="0"/>
              </a:rPr>
              <a:t>المزارع المستمرة</a:t>
            </a:r>
            <a:endParaRPr lang="en-US">
              <a:solidFill>
                <a:srgbClr val="FFCC00"/>
              </a:solidFill>
              <a:latin typeface="Times" charset="0"/>
              <a:cs typeface="Arial" charset="0"/>
            </a:endParaRPr>
          </a:p>
        </p:txBody>
      </p:sp>
      <p:sp>
        <p:nvSpPr>
          <p:cNvPr id="263175" name="Text Box 7"/>
          <p:cNvSpPr txBox="1">
            <a:spLocks noChangeArrowheads="1"/>
          </p:cNvSpPr>
          <p:nvPr/>
        </p:nvSpPr>
        <p:spPr bwMode="auto">
          <a:xfrm>
            <a:off x="5915025" y="4022725"/>
            <a:ext cx="457200" cy="3429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p>
            <a:pPr algn="ctr" rtl="1"/>
            <a:r>
              <a:rPr lang="ar-SA" sz="1500" b="1">
                <a:solidFill>
                  <a:srgbClr val="FFCCFF"/>
                </a:solidFill>
                <a:latin typeface="Times New Roman" pitchFamily="18" charset="0"/>
                <a:cs typeface="Times New Roman" pitchFamily="18" charset="0"/>
              </a:rPr>
              <a:t>د</a:t>
            </a:r>
            <a:endParaRPr lang="en-US">
              <a:solidFill>
                <a:srgbClr val="FFCCFF"/>
              </a:solidFill>
              <a:latin typeface="Times" charset="0"/>
              <a:cs typeface="Arial" charset="0"/>
            </a:endParaRPr>
          </a:p>
        </p:txBody>
      </p:sp>
      <p:sp>
        <p:nvSpPr>
          <p:cNvPr id="263176" name="Text Box 8"/>
          <p:cNvSpPr txBox="1">
            <a:spLocks noChangeArrowheads="1"/>
          </p:cNvSpPr>
          <p:nvPr/>
        </p:nvSpPr>
        <p:spPr bwMode="auto">
          <a:xfrm>
            <a:off x="6491288" y="4022725"/>
            <a:ext cx="457200" cy="3429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p>
            <a:pPr algn="ctr" rtl="1"/>
            <a:r>
              <a:rPr lang="ar-SA" sz="1500" b="1">
                <a:solidFill>
                  <a:srgbClr val="FFCCFF"/>
                </a:solidFill>
                <a:latin typeface="Times New Roman" pitchFamily="18" charset="0"/>
                <a:cs typeface="Times New Roman" pitchFamily="18" charset="0"/>
              </a:rPr>
              <a:t>ج</a:t>
            </a:r>
            <a:endParaRPr lang="en-US">
              <a:solidFill>
                <a:srgbClr val="FFCCFF"/>
              </a:solidFill>
              <a:latin typeface="Times" charset="0"/>
              <a:cs typeface="Arial" charset="0"/>
            </a:endParaRPr>
          </a:p>
        </p:txBody>
      </p:sp>
      <p:sp>
        <p:nvSpPr>
          <p:cNvPr id="263177" name="Text Box 9"/>
          <p:cNvSpPr txBox="1">
            <a:spLocks noChangeArrowheads="1"/>
          </p:cNvSpPr>
          <p:nvPr/>
        </p:nvSpPr>
        <p:spPr bwMode="auto">
          <a:xfrm>
            <a:off x="7067550" y="4022725"/>
            <a:ext cx="457200" cy="3429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p>
            <a:pPr algn="ctr" rtl="1"/>
            <a:r>
              <a:rPr lang="ar-SA" sz="1500" b="1">
                <a:solidFill>
                  <a:srgbClr val="FFCCFF"/>
                </a:solidFill>
                <a:latin typeface="Times New Roman" pitchFamily="18" charset="0"/>
                <a:cs typeface="Times New Roman" pitchFamily="18" charset="0"/>
              </a:rPr>
              <a:t>ب</a:t>
            </a:r>
            <a:endParaRPr lang="en-US" sz="1500" b="1">
              <a:solidFill>
                <a:srgbClr val="FFCCFF"/>
              </a:solidFill>
              <a:latin typeface="Times New Roman" pitchFamily="18" charset="0"/>
              <a:cs typeface="Times New Roman" pitchFamily="18" charset="0"/>
            </a:endParaRPr>
          </a:p>
        </p:txBody>
      </p:sp>
      <p:sp>
        <p:nvSpPr>
          <p:cNvPr id="263178" name="Text Box 10"/>
          <p:cNvSpPr txBox="1">
            <a:spLocks noChangeArrowheads="1"/>
          </p:cNvSpPr>
          <p:nvPr/>
        </p:nvSpPr>
        <p:spPr bwMode="auto">
          <a:xfrm>
            <a:off x="7637463" y="4022725"/>
            <a:ext cx="457200" cy="3429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p>
            <a:pPr algn="ctr" rtl="1"/>
            <a:r>
              <a:rPr lang="ar-SA" sz="1500" b="1">
                <a:solidFill>
                  <a:srgbClr val="FFCCFF"/>
                </a:solidFill>
                <a:latin typeface="Times New Roman" pitchFamily="18" charset="0"/>
                <a:cs typeface="Times New Roman" pitchFamily="18" charset="0"/>
              </a:rPr>
              <a:t>أ</a:t>
            </a:r>
            <a:endParaRPr lang="en-US">
              <a:solidFill>
                <a:srgbClr val="FFCCFF"/>
              </a:solidFill>
              <a:latin typeface="Times" charset="0"/>
              <a:cs typeface="Arial" charset="0"/>
            </a:endParaRPr>
          </a:p>
        </p:txBody>
      </p:sp>
      <p:sp>
        <p:nvSpPr>
          <p:cNvPr id="263179" name="Line 11"/>
          <p:cNvSpPr>
            <a:spLocks noChangeShapeType="1"/>
          </p:cNvSpPr>
          <p:nvPr/>
        </p:nvSpPr>
        <p:spPr bwMode="auto">
          <a:xfrm>
            <a:off x="3419475" y="2620963"/>
            <a:ext cx="352901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ar-EG"/>
          </a:p>
        </p:txBody>
      </p:sp>
      <p:sp>
        <p:nvSpPr>
          <p:cNvPr id="263180" name="Line 12"/>
          <p:cNvSpPr>
            <a:spLocks noChangeShapeType="1"/>
          </p:cNvSpPr>
          <p:nvPr/>
        </p:nvSpPr>
        <p:spPr bwMode="auto">
          <a:xfrm>
            <a:off x="3419475" y="2620963"/>
            <a:ext cx="0" cy="36036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ar-EG"/>
          </a:p>
        </p:txBody>
      </p:sp>
      <p:sp>
        <p:nvSpPr>
          <p:cNvPr id="263181" name="Line 13"/>
          <p:cNvSpPr>
            <a:spLocks noChangeShapeType="1"/>
          </p:cNvSpPr>
          <p:nvPr/>
        </p:nvSpPr>
        <p:spPr bwMode="auto">
          <a:xfrm>
            <a:off x="6948488" y="2620963"/>
            <a:ext cx="0" cy="36036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ar-EG"/>
          </a:p>
        </p:txBody>
      </p:sp>
      <p:sp>
        <p:nvSpPr>
          <p:cNvPr id="263182" name="Line 14"/>
          <p:cNvSpPr>
            <a:spLocks noChangeShapeType="1"/>
          </p:cNvSpPr>
          <p:nvPr/>
        </p:nvSpPr>
        <p:spPr bwMode="auto">
          <a:xfrm>
            <a:off x="5106988" y="2276475"/>
            <a:ext cx="0" cy="36036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ar-EG"/>
          </a:p>
        </p:txBody>
      </p:sp>
      <p:sp>
        <p:nvSpPr>
          <p:cNvPr id="263183" name="Line 15"/>
          <p:cNvSpPr>
            <a:spLocks noChangeShapeType="1"/>
          </p:cNvSpPr>
          <p:nvPr/>
        </p:nvSpPr>
        <p:spPr bwMode="auto">
          <a:xfrm>
            <a:off x="6156325" y="3644900"/>
            <a:ext cx="172878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ar-EG"/>
          </a:p>
        </p:txBody>
      </p:sp>
      <p:sp>
        <p:nvSpPr>
          <p:cNvPr id="263184" name="Line 16"/>
          <p:cNvSpPr>
            <a:spLocks noChangeShapeType="1"/>
          </p:cNvSpPr>
          <p:nvPr/>
        </p:nvSpPr>
        <p:spPr bwMode="auto">
          <a:xfrm>
            <a:off x="7885113" y="3644900"/>
            <a:ext cx="0" cy="36036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ar-EG"/>
          </a:p>
        </p:txBody>
      </p:sp>
      <p:sp>
        <p:nvSpPr>
          <p:cNvPr id="263185" name="Line 17"/>
          <p:cNvSpPr>
            <a:spLocks noChangeShapeType="1"/>
          </p:cNvSpPr>
          <p:nvPr/>
        </p:nvSpPr>
        <p:spPr bwMode="auto">
          <a:xfrm>
            <a:off x="7308850" y="3644900"/>
            <a:ext cx="0" cy="36036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ar-EG"/>
          </a:p>
        </p:txBody>
      </p:sp>
      <p:sp>
        <p:nvSpPr>
          <p:cNvPr id="263186" name="Line 18"/>
          <p:cNvSpPr>
            <a:spLocks noChangeShapeType="1"/>
          </p:cNvSpPr>
          <p:nvPr/>
        </p:nvSpPr>
        <p:spPr bwMode="auto">
          <a:xfrm>
            <a:off x="6732588" y="3644900"/>
            <a:ext cx="0" cy="36036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ar-EG"/>
          </a:p>
        </p:txBody>
      </p:sp>
      <p:sp>
        <p:nvSpPr>
          <p:cNvPr id="263187" name="Line 19"/>
          <p:cNvSpPr>
            <a:spLocks noChangeShapeType="1"/>
          </p:cNvSpPr>
          <p:nvPr/>
        </p:nvSpPr>
        <p:spPr bwMode="auto">
          <a:xfrm>
            <a:off x="6156325" y="3644900"/>
            <a:ext cx="0" cy="36036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ar-EG"/>
          </a:p>
        </p:txBody>
      </p:sp>
      <p:sp>
        <p:nvSpPr>
          <p:cNvPr id="263188" name="Line 20"/>
          <p:cNvSpPr>
            <a:spLocks noChangeShapeType="1"/>
          </p:cNvSpPr>
          <p:nvPr/>
        </p:nvSpPr>
        <p:spPr bwMode="auto">
          <a:xfrm>
            <a:off x="7019925" y="3357563"/>
            <a:ext cx="0" cy="28733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ar-EG"/>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317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6317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63171">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63171">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263172"/>
                                        </p:tgtEl>
                                        <p:attrNameLst>
                                          <p:attrName>style.visibility</p:attrName>
                                        </p:attrNameLst>
                                      </p:cBhvr>
                                      <p:to>
                                        <p:strVal val="visible"/>
                                      </p:to>
                                    </p:set>
                                    <p:animEffect transition="in" filter="fade">
                                      <p:cBhvr>
                                        <p:cTn id="23" dur="1000"/>
                                        <p:tgtEl>
                                          <p:spTgt spid="263172"/>
                                        </p:tgtEl>
                                      </p:cBhvr>
                                    </p:animEffect>
                                    <p:anim calcmode="lin" valueType="num">
                                      <p:cBhvr>
                                        <p:cTn id="24" dur="1000" fill="hold"/>
                                        <p:tgtEl>
                                          <p:spTgt spid="263172"/>
                                        </p:tgtEl>
                                        <p:attrNameLst>
                                          <p:attrName>ppt_x</p:attrName>
                                        </p:attrNameLst>
                                      </p:cBhvr>
                                      <p:tavLst>
                                        <p:tav tm="0">
                                          <p:val>
                                            <p:strVal val="#ppt_x"/>
                                          </p:val>
                                        </p:tav>
                                        <p:tav tm="100000">
                                          <p:val>
                                            <p:strVal val="#ppt_x"/>
                                          </p:val>
                                        </p:tav>
                                      </p:tavLst>
                                    </p:anim>
                                    <p:anim calcmode="lin" valueType="num">
                                      <p:cBhvr>
                                        <p:cTn id="25" dur="900" decel="100000" fill="hold"/>
                                        <p:tgtEl>
                                          <p:spTgt spid="263172"/>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263172"/>
                                        </p:tgtEl>
                                        <p:attrNameLst>
                                          <p:attrName>ppt_y</p:attrName>
                                        </p:attrNameLst>
                                      </p:cBhvr>
                                      <p:tavLst>
                                        <p:tav tm="0">
                                          <p:val>
                                            <p:strVal val="#ppt_y-.03"/>
                                          </p:val>
                                        </p:tav>
                                        <p:tav tm="100000">
                                          <p:val>
                                            <p:strVal val="#ppt_y"/>
                                          </p:val>
                                        </p:tav>
                                      </p:tavLst>
                                    </p:anim>
                                  </p:childTnLst>
                                </p:cTn>
                              </p:par>
                              <p:par>
                                <p:cTn id="27" presetID="37" presetClass="entr" presetSubtype="0" fill="hold" grpId="0" nodeType="withEffect">
                                  <p:stCondLst>
                                    <p:cond delay="0"/>
                                  </p:stCondLst>
                                  <p:childTnLst>
                                    <p:set>
                                      <p:cBhvr>
                                        <p:cTn id="28" dur="1" fill="hold">
                                          <p:stCondLst>
                                            <p:cond delay="0"/>
                                          </p:stCondLst>
                                        </p:cTn>
                                        <p:tgtEl>
                                          <p:spTgt spid="263182"/>
                                        </p:tgtEl>
                                        <p:attrNameLst>
                                          <p:attrName>style.visibility</p:attrName>
                                        </p:attrNameLst>
                                      </p:cBhvr>
                                      <p:to>
                                        <p:strVal val="visible"/>
                                      </p:to>
                                    </p:set>
                                    <p:animEffect transition="in" filter="fade">
                                      <p:cBhvr>
                                        <p:cTn id="29" dur="1000"/>
                                        <p:tgtEl>
                                          <p:spTgt spid="263182"/>
                                        </p:tgtEl>
                                      </p:cBhvr>
                                    </p:animEffect>
                                    <p:anim calcmode="lin" valueType="num">
                                      <p:cBhvr>
                                        <p:cTn id="30" dur="1000" fill="hold"/>
                                        <p:tgtEl>
                                          <p:spTgt spid="263182"/>
                                        </p:tgtEl>
                                        <p:attrNameLst>
                                          <p:attrName>ppt_x</p:attrName>
                                        </p:attrNameLst>
                                      </p:cBhvr>
                                      <p:tavLst>
                                        <p:tav tm="0">
                                          <p:val>
                                            <p:strVal val="#ppt_x"/>
                                          </p:val>
                                        </p:tav>
                                        <p:tav tm="100000">
                                          <p:val>
                                            <p:strVal val="#ppt_x"/>
                                          </p:val>
                                        </p:tav>
                                      </p:tavLst>
                                    </p:anim>
                                    <p:anim calcmode="lin" valueType="num">
                                      <p:cBhvr>
                                        <p:cTn id="31" dur="900" decel="100000" fill="hold"/>
                                        <p:tgtEl>
                                          <p:spTgt spid="263182"/>
                                        </p:tgtEl>
                                        <p:attrNameLst>
                                          <p:attrName>ppt_y</p:attrName>
                                        </p:attrNameLst>
                                      </p:cBhvr>
                                      <p:tavLst>
                                        <p:tav tm="0">
                                          <p:val>
                                            <p:strVal val="#ppt_y+1"/>
                                          </p:val>
                                        </p:tav>
                                        <p:tav tm="100000">
                                          <p:val>
                                            <p:strVal val="#ppt_y-.03"/>
                                          </p:val>
                                        </p:tav>
                                      </p:tavLst>
                                    </p:anim>
                                    <p:anim calcmode="lin" valueType="num">
                                      <p:cBhvr>
                                        <p:cTn id="32" dur="100" accel="100000" fill="hold">
                                          <p:stCondLst>
                                            <p:cond delay="900"/>
                                          </p:stCondLst>
                                        </p:cTn>
                                        <p:tgtEl>
                                          <p:spTgt spid="263182"/>
                                        </p:tgtEl>
                                        <p:attrNameLst>
                                          <p:attrName>ppt_y</p:attrName>
                                        </p:attrNameLst>
                                      </p:cBhvr>
                                      <p:tavLst>
                                        <p:tav tm="0">
                                          <p:val>
                                            <p:strVal val="#ppt_y-.03"/>
                                          </p:val>
                                        </p:tav>
                                        <p:tav tm="100000">
                                          <p:val>
                                            <p:strVal val="#ppt_y"/>
                                          </p:val>
                                        </p:tav>
                                      </p:tavLst>
                                    </p:anim>
                                  </p:childTnLst>
                                </p:cTn>
                              </p:par>
                              <p:par>
                                <p:cTn id="33" presetID="37" presetClass="entr" presetSubtype="0" fill="hold" grpId="0" nodeType="withEffect">
                                  <p:stCondLst>
                                    <p:cond delay="0"/>
                                  </p:stCondLst>
                                  <p:childTnLst>
                                    <p:set>
                                      <p:cBhvr>
                                        <p:cTn id="34" dur="1" fill="hold">
                                          <p:stCondLst>
                                            <p:cond delay="0"/>
                                          </p:stCondLst>
                                        </p:cTn>
                                        <p:tgtEl>
                                          <p:spTgt spid="263179"/>
                                        </p:tgtEl>
                                        <p:attrNameLst>
                                          <p:attrName>style.visibility</p:attrName>
                                        </p:attrNameLst>
                                      </p:cBhvr>
                                      <p:to>
                                        <p:strVal val="visible"/>
                                      </p:to>
                                    </p:set>
                                    <p:animEffect transition="in" filter="fade">
                                      <p:cBhvr>
                                        <p:cTn id="35" dur="1000"/>
                                        <p:tgtEl>
                                          <p:spTgt spid="263179"/>
                                        </p:tgtEl>
                                      </p:cBhvr>
                                    </p:animEffect>
                                    <p:anim calcmode="lin" valueType="num">
                                      <p:cBhvr>
                                        <p:cTn id="36" dur="1000" fill="hold"/>
                                        <p:tgtEl>
                                          <p:spTgt spid="263179"/>
                                        </p:tgtEl>
                                        <p:attrNameLst>
                                          <p:attrName>ppt_x</p:attrName>
                                        </p:attrNameLst>
                                      </p:cBhvr>
                                      <p:tavLst>
                                        <p:tav tm="0">
                                          <p:val>
                                            <p:strVal val="#ppt_x"/>
                                          </p:val>
                                        </p:tav>
                                        <p:tav tm="100000">
                                          <p:val>
                                            <p:strVal val="#ppt_x"/>
                                          </p:val>
                                        </p:tav>
                                      </p:tavLst>
                                    </p:anim>
                                    <p:anim calcmode="lin" valueType="num">
                                      <p:cBhvr>
                                        <p:cTn id="37" dur="900" decel="100000" fill="hold"/>
                                        <p:tgtEl>
                                          <p:spTgt spid="263179"/>
                                        </p:tgtEl>
                                        <p:attrNameLst>
                                          <p:attrName>ppt_y</p:attrName>
                                        </p:attrNameLst>
                                      </p:cBhvr>
                                      <p:tavLst>
                                        <p:tav tm="0">
                                          <p:val>
                                            <p:strVal val="#ppt_y+1"/>
                                          </p:val>
                                        </p:tav>
                                        <p:tav tm="100000">
                                          <p:val>
                                            <p:strVal val="#ppt_y-.03"/>
                                          </p:val>
                                        </p:tav>
                                      </p:tavLst>
                                    </p:anim>
                                    <p:anim calcmode="lin" valueType="num">
                                      <p:cBhvr>
                                        <p:cTn id="38" dur="100" accel="100000" fill="hold">
                                          <p:stCondLst>
                                            <p:cond delay="900"/>
                                          </p:stCondLst>
                                        </p:cTn>
                                        <p:tgtEl>
                                          <p:spTgt spid="263179"/>
                                        </p:tgtEl>
                                        <p:attrNameLst>
                                          <p:attrName>ppt_y</p:attrName>
                                        </p:attrNameLst>
                                      </p:cBhvr>
                                      <p:tavLst>
                                        <p:tav tm="0">
                                          <p:val>
                                            <p:strVal val="#ppt_y-.03"/>
                                          </p:val>
                                        </p:tav>
                                        <p:tav tm="100000">
                                          <p:val>
                                            <p:strVal val="#ppt_y"/>
                                          </p:val>
                                        </p:tav>
                                      </p:tavLst>
                                    </p:anim>
                                  </p:childTnLst>
                                </p:cTn>
                              </p:par>
                              <p:par>
                                <p:cTn id="39" presetID="37" presetClass="entr" presetSubtype="0" fill="hold" grpId="0" nodeType="withEffect">
                                  <p:stCondLst>
                                    <p:cond delay="0"/>
                                  </p:stCondLst>
                                  <p:childTnLst>
                                    <p:set>
                                      <p:cBhvr>
                                        <p:cTn id="40" dur="1" fill="hold">
                                          <p:stCondLst>
                                            <p:cond delay="0"/>
                                          </p:stCondLst>
                                        </p:cTn>
                                        <p:tgtEl>
                                          <p:spTgt spid="263180"/>
                                        </p:tgtEl>
                                        <p:attrNameLst>
                                          <p:attrName>style.visibility</p:attrName>
                                        </p:attrNameLst>
                                      </p:cBhvr>
                                      <p:to>
                                        <p:strVal val="visible"/>
                                      </p:to>
                                    </p:set>
                                    <p:animEffect transition="in" filter="fade">
                                      <p:cBhvr>
                                        <p:cTn id="41" dur="1000"/>
                                        <p:tgtEl>
                                          <p:spTgt spid="263180"/>
                                        </p:tgtEl>
                                      </p:cBhvr>
                                    </p:animEffect>
                                    <p:anim calcmode="lin" valueType="num">
                                      <p:cBhvr>
                                        <p:cTn id="42" dur="1000" fill="hold"/>
                                        <p:tgtEl>
                                          <p:spTgt spid="263180"/>
                                        </p:tgtEl>
                                        <p:attrNameLst>
                                          <p:attrName>ppt_x</p:attrName>
                                        </p:attrNameLst>
                                      </p:cBhvr>
                                      <p:tavLst>
                                        <p:tav tm="0">
                                          <p:val>
                                            <p:strVal val="#ppt_x"/>
                                          </p:val>
                                        </p:tav>
                                        <p:tav tm="100000">
                                          <p:val>
                                            <p:strVal val="#ppt_x"/>
                                          </p:val>
                                        </p:tav>
                                      </p:tavLst>
                                    </p:anim>
                                    <p:anim calcmode="lin" valueType="num">
                                      <p:cBhvr>
                                        <p:cTn id="43" dur="900" decel="100000" fill="hold"/>
                                        <p:tgtEl>
                                          <p:spTgt spid="263180"/>
                                        </p:tgtEl>
                                        <p:attrNameLst>
                                          <p:attrName>ppt_y</p:attrName>
                                        </p:attrNameLst>
                                      </p:cBhvr>
                                      <p:tavLst>
                                        <p:tav tm="0">
                                          <p:val>
                                            <p:strVal val="#ppt_y+1"/>
                                          </p:val>
                                        </p:tav>
                                        <p:tav tm="100000">
                                          <p:val>
                                            <p:strVal val="#ppt_y-.03"/>
                                          </p:val>
                                        </p:tav>
                                      </p:tavLst>
                                    </p:anim>
                                    <p:anim calcmode="lin" valueType="num">
                                      <p:cBhvr>
                                        <p:cTn id="44" dur="100" accel="100000" fill="hold">
                                          <p:stCondLst>
                                            <p:cond delay="900"/>
                                          </p:stCondLst>
                                        </p:cTn>
                                        <p:tgtEl>
                                          <p:spTgt spid="263180"/>
                                        </p:tgtEl>
                                        <p:attrNameLst>
                                          <p:attrName>ppt_y</p:attrName>
                                        </p:attrNameLst>
                                      </p:cBhvr>
                                      <p:tavLst>
                                        <p:tav tm="0">
                                          <p:val>
                                            <p:strVal val="#ppt_y-.03"/>
                                          </p:val>
                                        </p:tav>
                                        <p:tav tm="100000">
                                          <p:val>
                                            <p:strVal val="#ppt_y"/>
                                          </p:val>
                                        </p:tav>
                                      </p:tavLst>
                                    </p:anim>
                                  </p:childTnLst>
                                </p:cTn>
                              </p:par>
                              <p:par>
                                <p:cTn id="45" presetID="37" presetClass="entr" presetSubtype="0" fill="hold" grpId="0" nodeType="withEffect">
                                  <p:stCondLst>
                                    <p:cond delay="0"/>
                                  </p:stCondLst>
                                  <p:childTnLst>
                                    <p:set>
                                      <p:cBhvr>
                                        <p:cTn id="46" dur="1" fill="hold">
                                          <p:stCondLst>
                                            <p:cond delay="0"/>
                                          </p:stCondLst>
                                        </p:cTn>
                                        <p:tgtEl>
                                          <p:spTgt spid="263181"/>
                                        </p:tgtEl>
                                        <p:attrNameLst>
                                          <p:attrName>style.visibility</p:attrName>
                                        </p:attrNameLst>
                                      </p:cBhvr>
                                      <p:to>
                                        <p:strVal val="visible"/>
                                      </p:to>
                                    </p:set>
                                    <p:animEffect transition="in" filter="fade">
                                      <p:cBhvr>
                                        <p:cTn id="47" dur="1000"/>
                                        <p:tgtEl>
                                          <p:spTgt spid="263181"/>
                                        </p:tgtEl>
                                      </p:cBhvr>
                                    </p:animEffect>
                                    <p:anim calcmode="lin" valueType="num">
                                      <p:cBhvr>
                                        <p:cTn id="48" dur="1000" fill="hold"/>
                                        <p:tgtEl>
                                          <p:spTgt spid="263181"/>
                                        </p:tgtEl>
                                        <p:attrNameLst>
                                          <p:attrName>ppt_x</p:attrName>
                                        </p:attrNameLst>
                                      </p:cBhvr>
                                      <p:tavLst>
                                        <p:tav tm="0">
                                          <p:val>
                                            <p:strVal val="#ppt_x"/>
                                          </p:val>
                                        </p:tav>
                                        <p:tav tm="100000">
                                          <p:val>
                                            <p:strVal val="#ppt_x"/>
                                          </p:val>
                                        </p:tav>
                                      </p:tavLst>
                                    </p:anim>
                                    <p:anim calcmode="lin" valueType="num">
                                      <p:cBhvr>
                                        <p:cTn id="49" dur="900" decel="100000" fill="hold"/>
                                        <p:tgtEl>
                                          <p:spTgt spid="263181"/>
                                        </p:tgtEl>
                                        <p:attrNameLst>
                                          <p:attrName>ppt_y</p:attrName>
                                        </p:attrNameLst>
                                      </p:cBhvr>
                                      <p:tavLst>
                                        <p:tav tm="0">
                                          <p:val>
                                            <p:strVal val="#ppt_y+1"/>
                                          </p:val>
                                        </p:tav>
                                        <p:tav tm="100000">
                                          <p:val>
                                            <p:strVal val="#ppt_y-.03"/>
                                          </p:val>
                                        </p:tav>
                                      </p:tavLst>
                                    </p:anim>
                                    <p:anim calcmode="lin" valueType="num">
                                      <p:cBhvr>
                                        <p:cTn id="50" dur="100" accel="100000" fill="hold">
                                          <p:stCondLst>
                                            <p:cond delay="900"/>
                                          </p:stCondLst>
                                        </p:cTn>
                                        <p:tgtEl>
                                          <p:spTgt spid="263181"/>
                                        </p:tgtEl>
                                        <p:attrNameLst>
                                          <p:attrName>ppt_y</p:attrName>
                                        </p:attrNameLst>
                                      </p:cBhvr>
                                      <p:tavLst>
                                        <p:tav tm="0">
                                          <p:val>
                                            <p:strVal val="#ppt_y-.03"/>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37" presetClass="entr" presetSubtype="0" fill="hold" grpId="0" nodeType="clickEffect">
                                  <p:stCondLst>
                                    <p:cond delay="0"/>
                                  </p:stCondLst>
                                  <p:childTnLst>
                                    <p:set>
                                      <p:cBhvr>
                                        <p:cTn id="54" dur="1" fill="hold">
                                          <p:stCondLst>
                                            <p:cond delay="0"/>
                                          </p:stCondLst>
                                        </p:cTn>
                                        <p:tgtEl>
                                          <p:spTgt spid="263174"/>
                                        </p:tgtEl>
                                        <p:attrNameLst>
                                          <p:attrName>style.visibility</p:attrName>
                                        </p:attrNameLst>
                                      </p:cBhvr>
                                      <p:to>
                                        <p:strVal val="visible"/>
                                      </p:to>
                                    </p:set>
                                    <p:animEffect transition="in" filter="fade">
                                      <p:cBhvr>
                                        <p:cTn id="55" dur="1000"/>
                                        <p:tgtEl>
                                          <p:spTgt spid="263174"/>
                                        </p:tgtEl>
                                      </p:cBhvr>
                                    </p:animEffect>
                                    <p:anim calcmode="lin" valueType="num">
                                      <p:cBhvr>
                                        <p:cTn id="56" dur="1000" fill="hold"/>
                                        <p:tgtEl>
                                          <p:spTgt spid="263174"/>
                                        </p:tgtEl>
                                        <p:attrNameLst>
                                          <p:attrName>ppt_x</p:attrName>
                                        </p:attrNameLst>
                                      </p:cBhvr>
                                      <p:tavLst>
                                        <p:tav tm="0">
                                          <p:val>
                                            <p:strVal val="#ppt_x"/>
                                          </p:val>
                                        </p:tav>
                                        <p:tav tm="100000">
                                          <p:val>
                                            <p:strVal val="#ppt_x"/>
                                          </p:val>
                                        </p:tav>
                                      </p:tavLst>
                                    </p:anim>
                                    <p:anim calcmode="lin" valueType="num">
                                      <p:cBhvr>
                                        <p:cTn id="57" dur="900" decel="100000" fill="hold"/>
                                        <p:tgtEl>
                                          <p:spTgt spid="263174"/>
                                        </p:tgtEl>
                                        <p:attrNameLst>
                                          <p:attrName>ppt_y</p:attrName>
                                        </p:attrNameLst>
                                      </p:cBhvr>
                                      <p:tavLst>
                                        <p:tav tm="0">
                                          <p:val>
                                            <p:strVal val="#ppt_y+1"/>
                                          </p:val>
                                        </p:tav>
                                        <p:tav tm="100000">
                                          <p:val>
                                            <p:strVal val="#ppt_y-.03"/>
                                          </p:val>
                                        </p:tav>
                                      </p:tavLst>
                                    </p:anim>
                                    <p:anim calcmode="lin" valueType="num">
                                      <p:cBhvr>
                                        <p:cTn id="58" dur="100" accel="100000" fill="hold">
                                          <p:stCondLst>
                                            <p:cond delay="900"/>
                                          </p:stCondLst>
                                        </p:cTn>
                                        <p:tgtEl>
                                          <p:spTgt spid="263174"/>
                                        </p:tgtEl>
                                        <p:attrNameLst>
                                          <p:attrName>ppt_y</p:attrName>
                                        </p:attrNameLst>
                                      </p:cBhvr>
                                      <p:tavLst>
                                        <p:tav tm="0">
                                          <p:val>
                                            <p:strVal val="#ppt_y-.03"/>
                                          </p:val>
                                        </p:tav>
                                        <p:tav tm="100000">
                                          <p:val>
                                            <p:strVal val="#ppt_y"/>
                                          </p:val>
                                        </p:tav>
                                      </p:tavLst>
                                    </p:anim>
                                  </p:childTnLst>
                                </p:cTn>
                              </p:par>
                              <p:par>
                                <p:cTn id="59" presetID="37" presetClass="entr" presetSubtype="0" fill="hold" grpId="0" nodeType="withEffect">
                                  <p:stCondLst>
                                    <p:cond delay="0"/>
                                  </p:stCondLst>
                                  <p:childTnLst>
                                    <p:set>
                                      <p:cBhvr>
                                        <p:cTn id="60" dur="1" fill="hold">
                                          <p:stCondLst>
                                            <p:cond delay="0"/>
                                          </p:stCondLst>
                                        </p:cTn>
                                        <p:tgtEl>
                                          <p:spTgt spid="263173"/>
                                        </p:tgtEl>
                                        <p:attrNameLst>
                                          <p:attrName>style.visibility</p:attrName>
                                        </p:attrNameLst>
                                      </p:cBhvr>
                                      <p:to>
                                        <p:strVal val="visible"/>
                                      </p:to>
                                    </p:set>
                                    <p:animEffect transition="in" filter="fade">
                                      <p:cBhvr>
                                        <p:cTn id="61" dur="1000"/>
                                        <p:tgtEl>
                                          <p:spTgt spid="263173"/>
                                        </p:tgtEl>
                                      </p:cBhvr>
                                    </p:animEffect>
                                    <p:anim calcmode="lin" valueType="num">
                                      <p:cBhvr>
                                        <p:cTn id="62" dur="1000" fill="hold"/>
                                        <p:tgtEl>
                                          <p:spTgt spid="263173"/>
                                        </p:tgtEl>
                                        <p:attrNameLst>
                                          <p:attrName>ppt_x</p:attrName>
                                        </p:attrNameLst>
                                      </p:cBhvr>
                                      <p:tavLst>
                                        <p:tav tm="0">
                                          <p:val>
                                            <p:strVal val="#ppt_x"/>
                                          </p:val>
                                        </p:tav>
                                        <p:tav tm="100000">
                                          <p:val>
                                            <p:strVal val="#ppt_x"/>
                                          </p:val>
                                        </p:tav>
                                      </p:tavLst>
                                    </p:anim>
                                    <p:anim calcmode="lin" valueType="num">
                                      <p:cBhvr>
                                        <p:cTn id="63" dur="900" decel="100000" fill="hold"/>
                                        <p:tgtEl>
                                          <p:spTgt spid="263173"/>
                                        </p:tgtEl>
                                        <p:attrNameLst>
                                          <p:attrName>ppt_y</p:attrName>
                                        </p:attrNameLst>
                                      </p:cBhvr>
                                      <p:tavLst>
                                        <p:tav tm="0">
                                          <p:val>
                                            <p:strVal val="#ppt_y+1"/>
                                          </p:val>
                                        </p:tav>
                                        <p:tav tm="100000">
                                          <p:val>
                                            <p:strVal val="#ppt_y-.03"/>
                                          </p:val>
                                        </p:tav>
                                      </p:tavLst>
                                    </p:anim>
                                    <p:anim calcmode="lin" valueType="num">
                                      <p:cBhvr>
                                        <p:cTn id="64" dur="100" accel="100000" fill="hold">
                                          <p:stCondLst>
                                            <p:cond delay="900"/>
                                          </p:stCondLst>
                                        </p:cTn>
                                        <p:tgtEl>
                                          <p:spTgt spid="263173"/>
                                        </p:tgtEl>
                                        <p:attrNameLst>
                                          <p:attrName>ppt_y</p:attrName>
                                        </p:attrNameLst>
                                      </p:cBhvr>
                                      <p:tavLst>
                                        <p:tav tm="0">
                                          <p:val>
                                            <p:strVal val="#ppt_y-.03"/>
                                          </p:val>
                                        </p:tav>
                                        <p:tav tm="100000">
                                          <p:val>
                                            <p:strVal val="#ppt_y"/>
                                          </p:val>
                                        </p:tav>
                                      </p:tavLst>
                                    </p:anim>
                                  </p:childTnLst>
                                </p:cTn>
                              </p:par>
                            </p:childTnLst>
                          </p:cTn>
                        </p:par>
                      </p:childTnLst>
                    </p:cTn>
                  </p:par>
                  <p:par>
                    <p:cTn id="65" fill="hold" nodeType="clickPar">
                      <p:stCondLst>
                        <p:cond delay="indefinite"/>
                      </p:stCondLst>
                      <p:childTnLst>
                        <p:par>
                          <p:cTn id="66" fill="hold" nodeType="withGroup">
                            <p:stCondLst>
                              <p:cond delay="0"/>
                            </p:stCondLst>
                            <p:childTnLst>
                              <p:par>
                                <p:cTn id="67" presetID="37" presetClass="entr" presetSubtype="0" fill="hold" grpId="0" nodeType="clickEffect">
                                  <p:stCondLst>
                                    <p:cond delay="0"/>
                                  </p:stCondLst>
                                  <p:childTnLst>
                                    <p:set>
                                      <p:cBhvr>
                                        <p:cTn id="68" dur="1" fill="hold">
                                          <p:stCondLst>
                                            <p:cond delay="0"/>
                                          </p:stCondLst>
                                        </p:cTn>
                                        <p:tgtEl>
                                          <p:spTgt spid="263188"/>
                                        </p:tgtEl>
                                        <p:attrNameLst>
                                          <p:attrName>style.visibility</p:attrName>
                                        </p:attrNameLst>
                                      </p:cBhvr>
                                      <p:to>
                                        <p:strVal val="visible"/>
                                      </p:to>
                                    </p:set>
                                    <p:animEffect transition="in" filter="fade">
                                      <p:cBhvr>
                                        <p:cTn id="69" dur="1000"/>
                                        <p:tgtEl>
                                          <p:spTgt spid="263188"/>
                                        </p:tgtEl>
                                      </p:cBhvr>
                                    </p:animEffect>
                                    <p:anim calcmode="lin" valueType="num">
                                      <p:cBhvr>
                                        <p:cTn id="70" dur="1000" fill="hold"/>
                                        <p:tgtEl>
                                          <p:spTgt spid="263188"/>
                                        </p:tgtEl>
                                        <p:attrNameLst>
                                          <p:attrName>ppt_x</p:attrName>
                                        </p:attrNameLst>
                                      </p:cBhvr>
                                      <p:tavLst>
                                        <p:tav tm="0">
                                          <p:val>
                                            <p:strVal val="#ppt_x"/>
                                          </p:val>
                                        </p:tav>
                                        <p:tav tm="100000">
                                          <p:val>
                                            <p:strVal val="#ppt_x"/>
                                          </p:val>
                                        </p:tav>
                                      </p:tavLst>
                                    </p:anim>
                                    <p:anim calcmode="lin" valueType="num">
                                      <p:cBhvr>
                                        <p:cTn id="71" dur="900" decel="100000" fill="hold"/>
                                        <p:tgtEl>
                                          <p:spTgt spid="263188"/>
                                        </p:tgtEl>
                                        <p:attrNameLst>
                                          <p:attrName>ppt_y</p:attrName>
                                        </p:attrNameLst>
                                      </p:cBhvr>
                                      <p:tavLst>
                                        <p:tav tm="0">
                                          <p:val>
                                            <p:strVal val="#ppt_y+1"/>
                                          </p:val>
                                        </p:tav>
                                        <p:tav tm="100000">
                                          <p:val>
                                            <p:strVal val="#ppt_y-.03"/>
                                          </p:val>
                                        </p:tav>
                                      </p:tavLst>
                                    </p:anim>
                                    <p:anim calcmode="lin" valueType="num">
                                      <p:cBhvr>
                                        <p:cTn id="72" dur="100" accel="100000" fill="hold">
                                          <p:stCondLst>
                                            <p:cond delay="900"/>
                                          </p:stCondLst>
                                        </p:cTn>
                                        <p:tgtEl>
                                          <p:spTgt spid="263188"/>
                                        </p:tgtEl>
                                        <p:attrNameLst>
                                          <p:attrName>ppt_y</p:attrName>
                                        </p:attrNameLst>
                                      </p:cBhvr>
                                      <p:tavLst>
                                        <p:tav tm="0">
                                          <p:val>
                                            <p:strVal val="#ppt_y-.03"/>
                                          </p:val>
                                        </p:tav>
                                        <p:tav tm="100000">
                                          <p:val>
                                            <p:strVal val="#ppt_y"/>
                                          </p:val>
                                        </p:tav>
                                      </p:tavLst>
                                    </p:anim>
                                  </p:childTnLst>
                                </p:cTn>
                              </p:par>
                              <p:par>
                                <p:cTn id="73" presetID="37" presetClass="entr" presetSubtype="0" fill="hold" grpId="0" nodeType="withEffect">
                                  <p:stCondLst>
                                    <p:cond delay="0"/>
                                  </p:stCondLst>
                                  <p:childTnLst>
                                    <p:set>
                                      <p:cBhvr>
                                        <p:cTn id="74" dur="1" fill="hold">
                                          <p:stCondLst>
                                            <p:cond delay="0"/>
                                          </p:stCondLst>
                                        </p:cTn>
                                        <p:tgtEl>
                                          <p:spTgt spid="263183"/>
                                        </p:tgtEl>
                                        <p:attrNameLst>
                                          <p:attrName>style.visibility</p:attrName>
                                        </p:attrNameLst>
                                      </p:cBhvr>
                                      <p:to>
                                        <p:strVal val="visible"/>
                                      </p:to>
                                    </p:set>
                                    <p:animEffect transition="in" filter="fade">
                                      <p:cBhvr>
                                        <p:cTn id="75" dur="1000"/>
                                        <p:tgtEl>
                                          <p:spTgt spid="263183"/>
                                        </p:tgtEl>
                                      </p:cBhvr>
                                    </p:animEffect>
                                    <p:anim calcmode="lin" valueType="num">
                                      <p:cBhvr>
                                        <p:cTn id="76" dur="1000" fill="hold"/>
                                        <p:tgtEl>
                                          <p:spTgt spid="263183"/>
                                        </p:tgtEl>
                                        <p:attrNameLst>
                                          <p:attrName>ppt_x</p:attrName>
                                        </p:attrNameLst>
                                      </p:cBhvr>
                                      <p:tavLst>
                                        <p:tav tm="0">
                                          <p:val>
                                            <p:strVal val="#ppt_x"/>
                                          </p:val>
                                        </p:tav>
                                        <p:tav tm="100000">
                                          <p:val>
                                            <p:strVal val="#ppt_x"/>
                                          </p:val>
                                        </p:tav>
                                      </p:tavLst>
                                    </p:anim>
                                    <p:anim calcmode="lin" valueType="num">
                                      <p:cBhvr>
                                        <p:cTn id="77" dur="900" decel="100000" fill="hold"/>
                                        <p:tgtEl>
                                          <p:spTgt spid="263183"/>
                                        </p:tgtEl>
                                        <p:attrNameLst>
                                          <p:attrName>ppt_y</p:attrName>
                                        </p:attrNameLst>
                                      </p:cBhvr>
                                      <p:tavLst>
                                        <p:tav tm="0">
                                          <p:val>
                                            <p:strVal val="#ppt_y+1"/>
                                          </p:val>
                                        </p:tav>
                                        <p:tav tm="100000">
                                          <p:val>
                                            <p:strVal val="#ppt_y-.03"/>
                                          </p:val>
                                        </p:tav>
                                      </p:tavLst>
                                    </p:anim>
                                    <p:anim calcmode="lin" valueType="num">
                                      <p:cBhvr>
                                        <p:cTn id="78" dur="100" accel="100000" fill="hold">
                                          <p:stCondLst>
                                            <p:cond delay="900"/>
                                          </p:stCondLst>
                                        </p:cTn>
                                        <p:tgtEl>
                                          <p:spTgt spid="263183"/>
                                        </p:tgtEl>
                                        <p:attrNameLst>
                                          <p:attrName>ppt_y</p:attrName>
                                        </p:attrNameLst>
                                      </p:cBhvr>
                                      <p:tavLst>
                                        <p:tav tm="0">
                                          <p:val>
                                            <p:strVal val="#ppt_y-.03"/>
                                          </p:val>
                                        </p:tav>
                                        <p:tav tm="100000">
                                          <p:val>
                                            <p:strVal val="#ppt_y"/>
                                          </p:val>
                                        </p:tav>
                                      </p:tavLst>
                                    </p:anim>
                                  </p:childTnLst>
                                </p:cTn>
                              </p:par>
                              <p:par>
                                <p:cTn id="79" presetID="37" presetClass="entr" presetSubtype="0" fill="hold" grpId="0" nodeType="withEffect">
                                  <p:stCondLst>
                                    <p:cond delay="0"/>
                                  </p:stCondLst>
                                  <p:childTnLst>
                                    <p:set>
                                      <p:cBhvr>
                                        <p:cTn id="80" dur="1" fill="hold">
                                          <p:stCondLst>
                                            <p:cond delay="0"/>
                                          </p:stCondLst>
                                        </p:cTn>
                                        <p:tgtEl>
                                          <p:spTgt spid="263184"/>
                                        </p:tgtEl>
                                        <p:attrNameLst>
                                          <p:attrName>style.visibility</p:attrName>
                                        </p:attrNameLst>
                                      </p:cBhvr>
                                      <p:to>
                                        <p:strVal val="visible"/>
                                      </p:to>
                                    </p:set>
                                    <p:animEffect transition="in" filter="fade">
                                      <p:cBhvr>
                                        <p:cTn id="81" dur="1000"/>
                                        <p:tgtEl>
                                          <p:spTgt spid="263184"/>
                                        </p:tgtEl>
                                      </p:cBhvr>
                                    </p:animEffect>
                                    <p:anim calcmode="lin" valueType="num">
                                      <p:cBhvr>
                                        <p:cTn id="82" dur="1000" fill="hold"/>
                                        <p:tgtEl>
                                          <p:spTgt spid="263184"/>
                                        </p:tgtEl>
                                        <p:attrNameLst>
                                          <p:attrName>ppt_x</p:attrName>
                                        </p:attrNameLst>
                                      </p:cBhvr>
                                      <p:tavLst>
                                        <p:tav tm="0">
                                          <p:val>
                                            <p:strVal val="#ppt_x"/>
                                          </p:val>
                                        </p:tav>
                                        <p:tav tm="100000">
                                          <p:val>
                                            <p:strVal val="#ppt_x"/>
                                          </p:val>
                                        </p:tav>
                                      </p:tavLst>
                                    </p:anim>
                                    <p:anim calcmode="lin" valueType="num">
                                      <p:cBhvr>
                                        <p:cTn id="83" dur="900" decel="100000" fill="hold"/>
                                        <p:tgtEl>
                                          <p:spTgt spid="263184"/>
                                        </p:tgtEl>
                                        <p:attrNameLst>
                                          <p:attrName>ppt_y</p:attrName>
                                        </p:attrNameLst>
                                      </p:cBhvr>
                                      <p:tavLst>
                                        <p:tav tm="0">
                                          <p:val>
                                            <p:strVal val="#ppt_y+1"/>
                                          </p:val>
                                        </p:tav>
                                        <p:tav tm="100000">
                                          <p:val>
                                            <p:strVal val="#ppt_y-.03"/>
                                          </p:val>
                                        </p:tav>
                                      </p:tavLst>
                                    </p:anim>
                                    <p:anim calcmode="lin" valueType="num">
                                      <p:cBhvr>
                                        <p:cTn id="84" dur="100" accel="100000" fill="hold">
                                          <p:stCondLst>
                                            <p:cond delay="900"/>
                                          </p:stCondLst>
                                        </p:cTn>
                                        <p:tgtEl>
                                          <p:spTgt spid="263184"/>
                                        </p:tgtEl>
                                        <p:attrNameLst>
                                          <p:attrName>ppt_y</p:attrName>
                                        </p:attrNameLst>
                                      </p:cBhvr>
                                      <p:tavLst>
                                        <p:tav tm="0">
                                          <p:val>
                                            <p:strVal val="#ppt_y-.03"/>
                                          </p:val>
                                        </p:tav>
                                        <p:tav tm="100000">
                                          <p:val>
                                            <p:strVal val="#ppt_y"/>
                                          </p:val>
                                        </p:tav>
                                      </p:tavLst>
                                    </p:anim>
                                  </p:childTnLst>
                                </p:cTn>
                              </p:par>
                              <p:par>
                                <p:cTn id="85" presetID="37" presetClass="entr" presetSubtype="0" fill="hold" grpId="0" nodeType="withEffect">
                                  <p:stCondLst>
                                    <p:cond delay="0"/>
                                  </p:stCondLst>
                                  <p:childTnLst>
                                    <p:set>
                                      <p:cBhvr>
                                        <p:cTn id="86" dur="1" fill="hold">
                                          <p:stCondLst>
                                            <p:cond delay="0"/>
                                          </p:stCondLst>
                                        </p:cTn>
                                        <p:tgtEl>
                                          <p:spTgt spid="263185"/>
                                        </p:tgtEl>
                                        <p:attrNameLst>
                                          <p:attrName>style.visibility</p:attrName>
                                        </p:attrNameLst>
                                      </p:cBhvr>
                                      <p:to>
                                        <p:strVal val="visible"/>
                                      </p:to>
                                    </p:set>
                                    <p:animEffect transition="in" filter="fade">
                                      <p:cBhvr>
                                        <p:cTn id="87" dur="1000"/>
                                        <p:tgtEl>
                                          <p:spTgt spid="263185"/>
                                        </p:tgtEl>
                                      </p:cBhvr>
                                    </p:animEffect>
                                    <p:anim calcmode="lin" valueType="num">
                                      <p:cBhvr>
                                        <p:cTn id="88" dur="1000" fill="hold"/>
                                        <p:tgtEl>
                                          <p:spTgt spid="263185"/>
                                        </p:tgtEl>
                                        <p:attrNameLst>
                                          <p:attrName>ppt_x</p:attrName>
                                        </p:attrNameLst>
                                      </p:cBhvr>
                                      <p:tavLst>
                                        <p:tav tm="0">
                                          <p:val>
                                            <p:strVal val="#ppt_x"/>
                                          </p:val>
                                        </p:tav>
                                        <p:tav tm="100000">
                                          <p:val>
                                            <p:strVal val="#ppt_x"/>
                                          </p:val>
                                        </p:tav>
                                      </p:tavLst>
                                    </p:anim>
                                    <p:anim calcmode="lin" valueType="num">
                                      <p:cBhvr>
                                        <p:cTn id="89" dur="900" decel="100000" fill="hold"/>
                                        <p:tgtEl>
                                          <p:spTgt spid="263185"/>
                                        </p:tgtEl>
                                        <p:attrNameLst>
                                          <p:attrName>ppt_y</p:attrName>
                                        </p:attrNameLst>
                                      </p:cBhvr>
                                      <p:tavLst>
                                        <p:tav tm="0">
                                          <p:val>
                                            <p:strVal val="#ppt_y+1"/>
                                          </p:val>
                                        </p:tav>
                                        <p:tav tm="100000">
                                          <p:val>
                                            <p:strVal val="#ppt_y-.03"/>
                                          </p:val>
                                        </p:tav>
                                      </p:tavLst>
                                    </p:anim>
                                    <p:anim calcmode="lin" valueType="num">
                                      <p:cBhvr>
                                        <p:cTn id="90" dur="100" accel="100000" fill="hold">
                                          <p:stCondLst>
                                            <p:cond delay="900"/>
                                          </p:stCondLst>
                                        </p:cTn>
                                        <p:tgtEl>
                                          <p:spTgt spid="263185"/>
                                        </p:tgtEl>
                                        <p:attrNameLst>
                                          <p:attrName>ppt_y</p:attrName>
                                        </p:attrNameLst>
                                      </p:cBhvr>
                                      <p:tavLst>
                                        <p:tav tm="0">
                                          <p:val>
                                            <p:strVal val="#ppt_y-.03"/>
                                          </p:val>
                                        </p:tav>
                                        <p:tav tm="100000">
                                          <p:val>
                                            <p:strVal val="#ppt_y"/>
                                          </p:val>
                                        </p:tav>
                                      </p:tavLst>
                                    </p:anim>
                                  </p:childTnLst>
                                </p:cTn>
                              </p:par>
                              <p:par>
                                <p:cTn id="91" presetID="37" presetClass="entr" presetSubtype="0" fill="hold" grpId="0" nodeType="withEffect">
                                  <p:stCondLst>
                                    <p:cond delay="0"/>
                                  </p:stCondLst>
                                  <p:childTnLst>
                                    <p:set>
                                      <p:cBhvr>
                                        <p:cTn id="92" dur="1" fill="hold">
                                          <p:stCondLst>
                                            <p:cond delay="0"/>
                                          </p:stCondLst>
                                        </p:cTn>
                                        <p:tgtEl>
                                          <p:spTgt spid="263186"/>
                                        </p:tgtEl>
                                        <p:attrNameLst>
                                          <p:attrName>style.visibility</p:attrName>
                                        </p:attrNameLst>
                                      </p:cBhvr>
                                      <p:to>
                                        <p:strVal val="visible"/>
                                      </p:to>
                                    </p:set>
                                    <p:animEffect transition="in" filter="fade">
                                      <p:cBhvr>
                                        <p:cTn id="93" dur="1000"/>
                                        <p:tgtEl>
                                          <p:spTgt spid="263186"/>
                                        </p:tgtEl>
                                      </p:cBhvr>
                                    </p:animEffect>
                                    <p:anim calcmode="lin" valueType="num">
                                      <p:cBhvr>
                                        <p:cTn id="94" dur="1000" fill="hold"/>
                                        <p:tgtEl>
                                          <p:spTgt spid="263186"/>
                                        </p:tgtEl>
                                        <p:attrNameLst>
                                          <p:attrName>ppt_x</p:attrName>
                                        </p:attrNameLst>
                                      </p:cBhvr>
                                      <p:tavLst>
                                        <p:tav tm="0">
                                          <p:val>
                                            <p:strVal val="#ppt_x"/>
                                          </p:val>
                                        </p:tav>
                                        <p:tav tm="100000">
                                          <p:val>
                                            <p:strVal val="#ppt_x"/>
                                          </p:val>
                                        </p:tav>
                                      </p:tavLst>
                                    </p:anim>
                                    <p:anim calcmode="lin" valueType="num">
                                      <p:cBhvr>
                                        <p:cTn id="95" dur="900" decel="100000" fill="hold"/>
                                        <p:tgtEl>
                                          <p:spTgt spid="263186"/>
                                        </p:tgtEl>
                                        <p:attrNameLst>
                                          <p:attrName>ppt_y</p:attrName>
                                        </p:attrNameLst>
                                      </p:cBhvr>
                                      <p:tavLst>
                                        <p:tav tm="0">
                                          <p:val>
                                            <p:strVal val="#ppt_y+1"/>
                                          </p:val>
                                        </p:tav>
                                        <p:tav tm="100000">
                                          <p:val>
                                            <p:strVal val="#ppt_y-.03"/>
                                          </p:val>
                                        </p:tav>
                                      </p:tavLst>
                                    </p:anim>
                                    <p:anim calcmode="lin" valueType="num">
                                      <p:cBhvr>
                                        <p:cTn id="96" dur="100" accel="100000" fill="hold">
                                          <p:stCondLst>
                                            <p:cond delay="900"/>
                                          </p:stCondLst>
                                        </p:cTn>
                                        <p:tgtEl>
                                          <p:spTgt spid="263186"/>
                                        </p:tgtEl>
                                        <p:attrNameLst>
                                          <p:attrName>ppt_y</p:attrName>
                                        </p:attrNameLst>
                                      </p:cBhvr>
                                      <p:tavLst>
                                        <p:tav tm="0">
                                          <p:val>
                                            <p:strVal val="#ppt_y-.03"/>
                                          </p:val>
                                        </p:tav>
                                        <p:tav tm="100000">
                                          <p:val>
                                            <p:strVal val="#ppt_y"/>
                                          </p:val>
                                        </p:tav>
                                      </p:tavLst>
                                    </p:anim>
                                  </p:childTnLst>
                                </p:cTn>
                              </p:par>
                              <p:par>
                                <p:cTn id="97" presetID="37" presetClass="entr" presetSubtype="0" fill="hold" grpId="0" nodeType="withEffect">
                                  <p:stCondLst>
                                    <p:cond delay="0"/>
                                  </p:stCondLst>
                                  <p:childTnLst>
                                    <p:set>
                                      <p:cBhvr>
                                        <p:cTn id="98" dur="1" fill="hold">
                                          <p:stCondLst>
                                            <p:cond delay="0"/>
                                          </p:stCondLst>
                                        </p:cTn>
                                        <p:tgtEl>
                                          <p:spTgt spid="263187"/>
                                        </p:tgtEl>
                                        <p:attrNameLst>
                                          <p:attrName>style.visibility</p:attrName>
                                        </p:attrNameLst>
                                      </p:cBhvr>
                                      <p:to>
                                        <p:strVal val="visible"/>
                                      </p:to>
                                    </p:set>
                                    <p:animEffect transition="in" filter="fade">
                                      <p:cBhvr>
                                        <p:cTn id="99" dur="1000"/>
                                        <p:tgtEl>
                                          <p:spTgt spid="263187"/>
                                        </p:tgtEl>
                                      </p:cBhvr>
                                    </p:animEffect>
                                    <p:anim calcmode="lin" valueType="num">
                                      <p:cBhvr>
                                        <p:cTn id="100" dur="1000" fill="hold"/>
                                        <p:tgtEl>
                                          <p:spTgt spid="263187"/>
                                        </p:tgtEl>
                                        <p:attrNameLst>
                                          <p:attrName>ppt_x</p:attrName>
                                        </p:attrNameLst>
                                      </p:cBhvr>
                                      <p:tavLst>
                                        <p:tav tm="0">
                                          <p:val>
                                            <p:strVal val="#ppt_x"/>
                                          </p:val>
                                        </p:tav>
                                        <p:tav tm="100000">
                                          <p:val>
                                            <p:strVal val="#ppt_x"/>
                                          </p:val>
                                        </p:tav>
                                      </p:tavLst>
                                    </p:anim>
                                    <p:anim calcmode="lin" valueType="num">
                                      <p:cBhvr>
                                        <p:cTn id="101" dur="900" decel="100000" fill="hold"/>
                                        <p:tgtEl>
                                          <p:spTgt spid="263187"/>
                                        </p:tgtEl>
                                        <p:attrNameLst>
                                          <p:attrName>ppt_y</p:attrName>
                                        </p:attrNameLst>
                                      </p:cBhvr>
                                      <p:tavLst>
                                        <p:tav tm="0">
                                          <p:val>
                                            <p:strVal val="#ppt_y+1"/>
                                          </p:val>
                                        </p:tav>
                                        <p:tav tm="100000">
                                          <p:val>
                                            <p:strVal val="#ppt_y-.03"/>
                                          </p:val>
                                        </p:tav>
                                      </p:tavLst>
                                    </p:anim>
                                    <p:anim calcmode="lin" valueType="num">
                                      <p:cBhvr>
                                        <p:cTn id="102" dur="100" accel="100000" fill="hold">
                                          <p:stCondLst>
                                            <p:cond delay="900"/>
                                          </p:stCondLst>
                                        </p:cTn>
                                        <p:tgtEl>
                                          <p:spTgt spid="263187"/>
                                        </p:tgtEl>
                                        <p:attrNameLst>
                                          <p:attrName>ppt_y</p:attrName>
                                        </p:attrNameLst>
                                      </p:cBhvr>
                                      <p:tavLst>
                                        <p:tav tm="0">
                                          <p:val>
                                            <p:strVal val="#ppt_y-.03"/>
                                          </p:val>
                                        </p:tav>
                                        <p:tav tm="100000">
                                          <p:val>
                                            <p:strVal val="#ppt_y"/>
                                          </p:val>
                                        </p:tav>
                                      </p:tavLst>
                                    </p:anim>
                                  </p:childTnLst>
                                </p:cTn>
                              </p:par>
                            </p:childTnLst>
                          </p:cTn>
                        </p:par>
                      </p:childTnLst>
                    </p:cTn>
                  </p:par>
                  <p:par>
                    <p:cTn id="103" fill="hold" nodeType="clickPar">
                      <p:stCondLst>
                        <p:cond delay="indefinite"/>
                      </p:stCondLst>
                      <p:childTnLst>
                        <p:par>
                          <p:cTn id="104" fill="hold" nodeType="withGroup">
                            <p:stCondLst>
                              <p:cond delay="0"/>
                            </p:stCondLst>
                            <p:childTnLst>
                              <p:par>
                                <p:cTn id="105" presetID="37" presetClass="entr" presetSubtype="0" fill="hold" grpId="0" nodeType="clickEffect">
                                  <p:stCondLst>
                                    <p:cond delay="0"/>
                                  </p:stCondLst>
                                  <p:childTnLst>
                                    <p:set>
                                      <p:cBhvr>
                                        <p:cTn id="106" dur="1" fill="hold">
                                          <p:stCondLst>
                                            <p:cond delay="0"/>
                                          </p:stCondLst>
                                        </p:cTn>
                                        <p:tgtEl>
                                          <p:spTgt spid="263175"/>
                                        </p:tgtEl>
                                        <p:attrNameLst>
                                          <p:attrName>style.visibility</p:attrName>
                                        </p:attrNameLst>
                                      </p:cBhvr>
                                      <p:to>
                                        <p:strVal val="visible"/>
                                      </p:to>
                                    </p:set>
                                    <p:animEffect transition="in" filter="fade">
                                      <p:cBhvr>
                                        <p:cTn id="107" dur="1000"/>
                                        <p:tgtEl>
                                          <p:spTgt spid="263175"/>
                                        </p:tgtEl>
                                      </p:cBhvr>
                                    </p:animEffect>
                                    <p:anim calcmode="lin" valueType="num">
                                      <p:cBhvr>
                                        <p:cTn id="108" dur="1000" fill="hold"/>
                                        <p:tgtEl>
                                          <p:spTgt spid="263175"/>
                                        </p:tgtEl>
                                        <p:attrNameLst>
                                          <p:attrName>ppt_x</p:attrName>
                                        </p:attrNameLst>
                                      </p:cBhvr>
                                      <p:tavLst>
                                        <p:tav tm="0">
                                          <p:val>
                                            <p:strVal val="#ppt_x"/>
                                          </p:val>
                                        </p:tav>
                                        <p:tav tm="100000">
                                          <p:val>
                                            <p:strVal val="#ppt_x"/>
                                          </p:val>
                                        </p:tav>
                                      </p:tavLst>
                                    </p:anim>
                                    <p:anim calcmode="lin" valueType="num">
                                      <p:cBhvr>
                                        <p:cTn id="109" dur="900" decel="100000" fill="hold"/>
                                        <p:tgtEl>
                                          <p:spTgt spid="263175"/>
                                        </p:tgtEl>
                                        <p:attrNameLst>
                                          <p:attrName>ppt_y</p:attrName>
                                        </p:attrNameLst>
                                      </p:cBhvr>
                                      <p:tavLst>
                                        <p:tav tm="0">
                                          <p:val>
                                            <p:strVal val="#ppt_y+1"/>
                                          </p:val>
                                        </p:tav>
                                        <p:tav tm="100000">
                                          <p:val>
                                            <p:strVal val="#ppt_y-.03"/>
                                          </p:val>
                                        </p:tav>
                                      </p:tavLst>
                                    </p:anim>
                                    <p:anim calcmode="lin" valueType="num">
                                      <p:cBhvr>
                                        <p:cTn id="110" dur="100" accel="100000" fill="hold">
                                          <p:stCondLst>
                                            <p:cond delay="900"/>
                                          </p:stCondLst>
                                        </p:cTn>
                                        <p:tgtEl>
                                          <p:spTgt spid="263175"/>
                                        </p:tgtEl>
                                        <p:attrNameLst>
                                          <p:attrName>ppt_y</p:attrName>
                                        </p:attrNameLst>
                                      </p:cBhvr>
                                      <p:tavLst>
                                        <p:tav tm="0">
                                          <p:val>
                                            <p:strVal val="#ppt_y-.03"/>
                                          </p:val>
                                        </p:tav>
                                        <p:tav tm="100000">
                                          <p:val>
                                            <p:strVal val="#ppt_y"/>
                                          </p:val>
                                        </p:tav>
                                      </p:tavLst>
                                    </p:anim>
                                  </p:childTnLst>
                                </p:cTn>
                              </p:par>
                              <p:par>
                                <p:cTn id="111" presetID="37" presetClass="entr" presetSubtype="0" fill="hold" grpId="0" nodeType="withEffect">
                                  <p:stCondLst>
                                    <p:cond delay="0"/>
                                  </p:stCondLst>
                                  <p:childTnLst>
                                    <p:set>
                                      <p:cBhvr>
                                        <p:cTn id="112" dur="1" fill="hold">
                                          <p:stCondLst>
                                            <p:cond delay="0"/>
                                          </p:stCondLst>
                                        </p:cTn>
                                        <p:tgtEl>
                                          <p:spTgt spid="263176"/>
                                        </p:tgtEl>
                                        <p:attrNameLst>
                                          <p:attrName>style.visibility</p:attrName>
                                        </p:attrNameLst>
                                      </p:cBhvr>
                                      <p:to>
                                        <p:strVal val="visible"/>
                                      </p:to>
                                    </p:set>
                                    <p:animEffect transition="in" filter="fade">
                                      <p:cBhvr>
                                        <p:cTn id="113" dur="1000"/>
                                        <p:tgtEl>
                                          <p:spTgt spid="263176"/>
                                        </p:tgtEl>
                                      </p:cBhvr>
                                    </p:animEffect>
                                    <p:anim calcmode="lin" valueType="num">
                                      <p:cBhvr>
                                        <p:cTn id="114" dur="1000" fill="hold"/>
                                        <p:tgtEl>
                                          <p:spTgt spid="263176"/>
                                        </p:tgtEl>
                                        <p:attrNameLst>
                                          <p:attrName>ppt_x</p:attrName>
                                        </p:attrNameLst>
                                      </p:cBhvr>
                                      <p:tavLst>
                                        <p:tav tm="0">
                                          <p:val>
                                            <p:strVal val="#ppt_x"/>
                                          </p:val>
                                        </p:tav>
                                        <p:tav tm="100000">
                                          <p:val>
                                            <p:strVal val="#ppt_x"/>
                                          </p:val>
                                        </p:tav>
                                      </p:tavLst>
                                    </p:anim>
                                    <p:anim calcmode="lin" valueType="num">
                                      <p:cBhvr>
                                        <p:cTn id="115" dur="900" decel="100000" fill="hold"/>
                                        <p:tgtEl>
                                          <p:spTgt spid="263176"/>
                                        </p:tgtEl>
                                        <p:attrNameLst>
                                          <p:attrName>ppt_y</p:attrName>
                                        </p:attrNameLst>
                                      </p:cBhvr>
                                      <p:tavLst>
                                        <p:tav tm="0">
                                          <p:val>
                                            <p:strVal val="#ppt_y+1"/>
                                          </p:val>
                                        </p:tav>
                                        <p:tav tm="100000">
                                          <p:val>
                                            <p:strVal val="#ppt_y-.03"/>
                                          </p:val>
                                        </p:tav>
                                      </p:tavLst>
                                    </p:anim>
                                    <p:anim calcmode="lin" valueType="num">
                                      <p:cBhvr>
                                        <p:cTn id="116" dur="100" accel="100000" fill="hold">
                                          <p:stCondLst>
                                            <p:cond delay="900"/>
                                          </p:stCondLst>
                                        </p:cTn>
                                        <p:tgtEl>
                                          <p:spTgt spid="263176"/>
                                        </p:tgtEl>
                                        <p:attrNameLst>
                                          <p:attrName>ppt_y</p:attrName>
                                        </p:attrNameLst>
                                      </p:cBhvr>
                                      <p:tavLst>
                                        <p:tav tm="0">
                                          <p:val>
                                            <p:strVal val="#ppt_y-.03"/>
                                          </p:val>
                                        </p:tav>
                                        <p:tav tm="100000">
                                          <p:val>
                                            <p:strVal val="#ppt_y"/>
                                          </p:val>
                                        </p:tav>
                                      </p:tavLst>
                                    </p:anim>
                                  </p:childTnLst>
                                </p:cTn>
                              </p:par>
                              <p:par>
                                <p:cTn id="117" presetID="37" presetClass="entr" presetSubtype="0" fill="hold" grpId="0" nodeType="withEffect">
                                  <p:stCondLst>
                                    <p:cond delay="0"/>
                                  </p:stCondLst>
                                  <p:childTnLst>
                                    <p:set>
                                      <p:cBhvr>
                                        <p:cTn id="118" dur="1" fill="hold">
                                          <p:stCondLst>
                                            <p:cond delay="0"/>
                                          </p:stCondLst>
                                        </p:cTn>
                                        <p:tgtEl>
                                          <p:spTgt spid="263177"/>
                                        </p:tgtEl>
                                        <p:attrNameLst>
                                          <p:attrName>style.visibility</p:attrName>
                                        </p:attrNameLst>
                                      </p:cBhvr>
                                      <p:to>
                                        <p:strVal val="visible"/>
                                      </p:to>
                                    </p:set>
                                    <p:animEffect transition="in" filter="fade">
                                      <p:cBhvr>
                                        <p:cTn id="119" dur="1000"/>
                                        <p:tgtEl>
                                          <p:spTgt spid="263177"/>
                                        </p:tgtEl>
                                      </p:cBhvr>
                                    </p:animEffect>
                                    <p:anim calcmode="lin" valueType="num">
                                      <p:cBhvr>
                                        <p:cTn id="120" dur="1000" fill="hold"/>
                                        <p:tgtEl>
                                          <p:spTgt spid="263177"/>
                                        </p:tgtEl>
                                        <p:attrNameLst>
                                          <p:attrName>ppt_x</p:attrName>
                                        </p:attrNameLst>
                                      </p:cBhvr>
                                      <p:tavLst>
                                        <p:tav tm="0">
                                          <p:val>
                                            <p:strVal val="#ppt_x"/>
                                          </p:val>
                                        </p:tav>
                                        <p:tav tm="100000">
                                          <p:val>
                                            <p:strVal val="#ppt_x"/>
                                          </p:val>
                                        </p:tav>
                                      </p:tavLst>
                                    </p:anim>
                                    <p:anim calcmode="lin" valueType="num">
                                      <p:cBhvr>
                                        <p:cTn id="121" dur="900" decel="100000" fill="hold"/>
                                        <p:tgtEl>
                                          <p:spTgt spid="263177"/>
                                        </p:tgtEl>
                                        <p:attrNameLst>
                                          <p:attrName>ppt_y</p:attrName>
                                        </p:attrNameLst>
                                      </p:cBhvr>
                                      <p:tavLst>
                                        <p:tav tm="0">
                                          <p:val>
                                            <p:strVal val="#ppt_y+1"/>
                                          </p:val>
                                        </p:tav>
                                        <p:tav tm="100000">
                                          <p:val>
                                            <p:strVal val="#ppt_y-.03"/>
                                          </p:val>
                                        </p:tav>
                                      </p:tavLst>
                                    </p:anim>
                                    <p:anim calcmode="lin" valueType="num">
                                      <p:cBhvr>
                                        <p:cTn id="122" dur="100" accel="100000" fill="hold">
                                          <p:stCondLst>
                                            <p:cond delay="900"/>
                                          </p:stCondLst>
                                        </p:cTn>
                                        <p:tgtEl>
                                          <p:spTgt spid="263177"/>
                                        </p:tgtEl>
                                        <p:attrNameLst>
                                          <p:attrName>ppt_y</p:attrName>
                                        </p:attrNameLst>
                                      </p:cBhvr>
                                      <p:tavLst>
                                        <p:tav tm="0">
                                          <p:val>
                                            <p:strVal val="#ppt_y-.03"/>
                                          </p:val>
                                        </p:tav>
                                        <p:tav tm="100000">
                                          <p:val>
                                            <p:strVal val="#ppt_y"/>
                                          </p:val>
                                        </p:tav>
                                      </p:tavLst>
                                    </p:anim>
                                  </p:childTnLst>
                                </p:cTn>
                              </p:par>
                              <p:par>
                                <p:cTn id="123" presetID="37" presetClass="entr" presetSubtype="0" fill="hold" grpId="0" nodeType="withEffect">
                                  <p:stCondLst>
                                    <p:cond delay="0"/>
                                  </p:stCondLst>
                                  <p:childTnLst>
                                    <p:set>
                                      <p:cBhvr>
                                        <p:cTn id="124" dur="1" fill="hold">
                                          <p:stCondLst>
                                            <p:cond delay="0"/>
                                          </p:stCondLst>
                                        </p:cTn>
                                        <p:tgtEl>
                                          <p:spTgt spid="263178"/>
                                        </p:tgtEl>
                                        <p:attrNameLst>
                                          <p:attrName>style.visibility</p:attrName>
                                        </p:attrNameLst>
                                      </p:cBhvr>
                                      <p:to>
                                        <p:strVal val="visible"/>
                                      </p:to>
                                    </p:set>
                                    <p:animEffect transition="in" filter="fade">
                                      <p:cBhvr>
                                        <p:cTn id="125" dur="1000"/>
                                        <p:tgtEl>
                                          <p:spTgt spid="263178"/>
                                        </p:tgtEl>
                                      </p:cBhvr>
                                    </p:animEffect>
                                    <p:anim calcmode="lin" valueType="num">
                                      <p:cBhvr>
                                        <p:cTn id="126" dur="1000" fill="hold"/>
                                        <p:tgtEl>
                                          <p:spTgt spid="263178"/>
                                        </p:tgtEl>
                                        <p:attrNameLst>
                                          <p:attrName>ppt_x</p:attrName>
                                        </p:attrNameLst>
                                      </p:cBhvr>
                                      <p:tavLst>
                                        <p:tav tm="0">
                                          <p:val>
                                            <p:strVal val="#ppt_x"/>
                                          </p:val>
                                        </p:tav>
                                        <p:tav tm="100000">
                                          <p:val>
                                            <p:strVal val="#ppt_x"/>
                                          </p:val>
                                        </p:tav>
                                      </p:tavLst>
                                    </p:anim>
                                    <p:anim calcmode="lin" valueType="num">
                                      <p:cBhvr>
                                        <p:cTn id="127" dur="900" decel="100000" fill="hold"/>
                                        <p:tgtEl>
                                          <p:spTgt spid="263178"/>
                                        </p:tgtEl>
                                        <p:attrNameLst>
                                          <p:attrName>ppt_y</p:attrName>
                                        </p:attrNameLst>
                                      </p:cBhvr>
                                      <p:tavLst>
                                        <p:tav tm="0">
                                          <p:val>
                                            <p:strVal val="#ppt_y+1"/>
                                          </p:val>
                                        </p:tav>
                                        <p:tav tm="100000">
                                          <p:val>
                                            <p:strVal val="#ppt_y-.03"/>
                                          </p:val>
                                        </p:tav>
                                      </p:tavLst>
                                    </p:anim>
                                    <p:anim calcmode="lin" valueType="num">
                                      <p:cBhvr>
                                        <p:cTn id="128" dur="100" accel="100000" fill="hold">
                                          <p:stCondLst>
                                            <p:cond delay="900"/>
                                          </p:stCondLst>
                                        </p:cTn>
                                        <p:tgtEl>
                                          <p:spTgt spid="263178"/>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3171" grpId="0" build="p"/>
      <p:bldP spid="263172" grpId="0" animBg="1"/>
      <p:bldP spid="263173" grpId="0" animBg="1"/>
      <p:bldP spid="263174" grpId="0" animBg="1"/>
      <p:bldP spid="263175" grpId="0" animBg="1"/>
      <p:bldP spid="263176" grpId="0" animBg="1"/>
      <p:bldP spid="263177" grpId="0" animBg="1"/>
      <p:bldP spid="263178" grpId="0" animBg="1"/>
      <p:bldP spid="263179" grpId="0" animBg="1"/>
      <p:bldP spid="263180" grpId="0" animBg="1"/>
      <p:bldP spid="263181" grpId="0" animBg="1"/>
      <p:bldP spid="263182" grpId="0" animBg="1"/>
      <p:bldP spid="263183" grpId="0" animBg="1"/>
      <p:bldP spid="263184" grpId="0" animBg="1"/>
      <p:bldP spid="263185" grpId="0" animBg="1"/>
      <p:bldP spid="263186" grpId="0" animBg="1"/>
      <p:bldP spid="263187" grpId="0" animBg="1"/>
      <p:bldP spid="263188" grpId="0" animBg="1"/>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8290" name="Rectangle 2"/>
          <p:cNvSpPr>
            <a:spLocks noGrp="1" noChangeArrowheads="1"/>
          </p:cNvSpPr>
          <p:nvPr>
            <p:ph type="title"/>
          </p:nvPr>
        </p:nvSpPr>
        <p:spPr>
          <a:xfrm>
            <a:off x="1187450" y="930275"/>
            <a:ext cx="7554913" cy="769938"/>
          </a:xfrm>
        </p:spPr>
        <p:txBody>
          <a:bodyPr>
            <a:normAutofit fontScale="90000"/>
          </a:bodyPr>
          <a:lstStyle/>
          <a:p>
            <a:pPr algn="ctr"/>
            <a:r>
              <a:rPr lang="ar-SA" sz="2400" b="1">
                <a:solidFill>
                  <a:schemeClr val="accent1"/>
                </a:solidFill>
              </a:rPr>
              <a:t>نمو الخلايا المفردة</a:t>
            </a:r>
            <a:r>
              <a:rPr lang="ar-SA" sz="2400" b="1">
                <a:cs typeface="Tahoma" pitchFamily="34" charset="0"/>
              </a:rPr>
              <a:t/>
            </a:r>
            <a:br>
              <a:rPr lang="ar-SA" sz="2400" b="1">
                <a:cs typeface="Tahoma" pitchFamily="34" charset="0"/>
              </a:rPr>
            </a:br>
            <a:r>
              <a:rPr lang="ar-SA" sz="2400" b="1">
                <a:cs typeface="Tahoma" pitchFamily="34" charset="0"/>
              </a:rPr>
              <a:t> </a:t>
            </a:r>
            <a:r>
              <a:rPr lang="en-US" sz="2400" b="1">
                <a:solidFill>
                  <a:schemeClr val="accent2"/>
                </a:solidFill>
              </a:rPr>
              <a:t>The growth of single cells</a:t>
            </a:r>
            <a:r>
              <a:rPr lang="ar-EG" sz="2400"/>
              <a:t> </a:t>
            </a:r>
            <a:endParaRPr lang="en-US" sz="2400"/>
          </a:p>
        </p:txBody>
      </p:sp>
      <p:sp>
        <p:nvSpPr>
          <p:cNvPr id="268291" name="Rectangle 3"/>
          <p:cNvSpPr>
            <a:spLocks noGrp="1" noChangeArrowheads="1"/>
          </p:cNvSpPr>
          <p:nvPr>
            <p:ph idx="1"/>
          </p:nvPr>
        </p:nvSpPr>
        <p:spPr>
          <a:xfrm>
            <a:off x="611188" y="1846263"/>
            <a:ext cx="7869237" cy="4895850"/>
          </a:xfrm>
        </p:spPr>
        <p:txBody>
          <a:bodyPr/>
          <a:lstStyle/>
          <a:p>
            <a:pPr algn="r" rtl="1">
              <a:lnSpc>
                <a:spcPct val="80000"/>
              </a:lnSpc>
              <a:buClr>
                <a:srgbClr val="FF9999"/>
              </a:buClr>
              <a:buFont typeface="Wingdings" pitchFamily="2" charset="2"/>
              <a:buChar char="Ø"/>
            </a:pPr>
            <a:r>
              <a:rPr lang="en-US" sz="2000">
                <a:solidFill>
                  <a:srgbClr val="FF9999"/>
                </a:solidFill>
              </a:rPr>
              <a:t>B- The petri dish plating technique  :</a:t>
            </a:r>
          </a:p>
          <a:p>
            <a:pPr algn="r" rtl="1">
              <a:lnSpc>
                <a:spcPct val="80000"/>
              </a:lnSpc>
              <a:buFont typeface="Wingdings" pitchFamily="2" charset="2"/>
              <a:buNone/>
            </a:pPr>
            <a:r>
              <a:rPr lang="ar-EG" sz="1400" b="1"/>
              <a:t>	</a:t>
            </a:r>
            <a:r>
              <a:rPr lang="ar-SA" sz="2000" b="1"/>
              <a:t>الخطوات :</a:t>
            </a:r>
            <a:endParaRPr lang="ar-SA" sz="2000"/>
          </a:p>
          <a:p>
            <a:pPr algn="r" rtl="1">
              <a:lnSpc>
                <a:spcPct val="80000"/>
              </a:lnSpc>
              <a:buFont typeface="Times" charset="0"/>
              <a:buAutoNum type="arabicPeriod"/>
            </a:pPr>
            <a:r>
              <a:rPr lang="ar-SA" sz="2000"/>
              <a:t>ترشيح معلق الخلايا لإزالة التجمعات الكبيرة من الخلايا .</a:t>
            </a:r>
          </a:p>
          <a:p>
            <a:pPr algn="r" rtl="1">
              <a:lnSpc>
                <a:spcPct val="80000"/>
              </a:lnSpc>
              <a:buFont typeface="Times" charset="0"/>
              <a:buAutoNum type="arabicPeriod"/>
            </a:pPr>
            <a:r>
              <a:rPr lang="ar-SA" sz="2000"/>
              <a:t>تعقيم بيئة آجار وتركها فترة لتبرد حتى تصل درجة حرارتها 35</a:t>
            </a:r>
            <a:r>
              <a:rPr lang="en-US" sz="2000"/>
              <a:t>o</a:t>
            </a:r>
            <a:r>
              <a:rPr lang="ar-SA" sz="2000"/>
              <a:t>م وهى درجة سائلة للآجار غير قاتلة للخلايا .</a:t>
            </a:r>
          </a:p>
          <a:p>
            <a:pPr algn="r" rtl="1">
              <a:lnSpc>
                <a:spcPct val="80000"/>
              </a:lnSpc>
              <a:buFont typeface="Times" charset="0"/>
              <a:buAutoNum type="arabicPeriod"/>
            </a:pPr>
            <a:r>
              <a:rPr lang="ar-SA" sz="2000"/>
              <a:t>خلط معلق الخلايا مع البيئة السابقة .</a:t>
            </a:r>
          </a:p>
          <a:p>
            <a:pPr algn="r" rtl="1">
              <a:lnSpc>
                <a:spcPct val="80000"/>
              </a:lnSpc>
              <a:buFont typeface="Times" charset="0"/>
              <a:buAutoNum type="arabicPeriod"/>
            </a:pPr>
            <a:r>
              <a:rPr lang="ar-SA" sz="2000"/>
              <a:t>يصب الخليط فى أطباق بترى لعمل طبقة سمكها 1 مم .</a:t>
            </a:r>
          </a:p>
          <a:p>
            <a:pPr algn="r" rtl="1">
              <a:lnSpc>
                <a:spcPct val="80000"/>
              </a:lnSpc>
              <a:buFont typeface="Times" charset="0"/>
              <a:buAutoNum type="arabicPeriod"/>
            </a:pPr>
            <a:r>
              <a:rPr lang="ar-SA" sz="2000"/>
              <a:t>بعد 21 يوم وعلى درجة 25</a:t>
            </a:r>
            <a:r>
              <a:rPr lang="en-US" sz="2000"/>
              <a:t> o</a:t>
            </a:r>
            <a:r>
              <a:rPr lang="ar-SA" sz="2000"/>
              <a:t>م (فى حضانة + الظلام) يبدأ ظهور المستعمرات التى تستخدم فى تنشيط السلالات الناتجة عن الخلايا المفردة .</a:t>
            </a:r>
          </a:p>
          <a:p>
            <a:pPr algn="r" rtl="1">
              <a:lnSpc>
                <a:spcPct val="80000"/>
              </a:lnSpc>
              <a:buFont typeface="Times" charset="0"/>
              <a:buAutoNum type="arabicPeriod"/>
            </a:pPr>
            <a:r>
              <a:rPr lang="ar-SA" sz="2000"/>
              <a:t>يتم عد الخلايا بعد 21 يوم على درجة 25</a:t>
            </a:r>
            <a:r>
              <a:rPr lang="en-US" sz="2000"/>
              <a:t> o</a:t>
            </a:r>
            <a:r>
              <a:rPr lang="ar-SA" sz="2000"/>
              <a:t>م ويتم عد المستعمرات المتكونة بكل طريقة ويحسب كالتالى :</a:t>
            </a:r>
            <a:endParaRPr lang="ar-SA" sz="2000">
              <a:cs typeface="Tahoma" pitchFamily="34" charset="0"/>
            </a:endParaRPr>
          </a:p>
          <a:p>
            <a:pPr algn="r" rtl="1">
              <a:lnSpc>
                <a:spcPct val="80000"/>
              </a:lnSpc>
              <a:buFont typeface="Times" charset="0"/>
              <a:buNone/>
            </a:pPr>
            <a:endParaRPr lang="ar-SA" sz="1800">
              <a:cs typeface="Tahoma" pitchFamily="34" charset="0"/>
            </a:endParaRPr>
          </a:p>
          <a:p>
            <a:pPr algn="r" rtl="1">
              <a:lnSpc>
                <a:spcPct val="80000"/>
              </a:lnSpc>
              <a:buFont typeface="Wingdings" pitchFamily="2" charset="2"/>
              <a:buNone/>
            </a:pPr>
            <a:r>
              <a:rPr lang="ar-SA" sz="1800"/>
              <a:t>                              </a:t>
            </a:r>
            <a:r>
              <a:rPr lang="ar-EG" sz="1800"/>
              <a:t>   </a:t>
            </a:r>
            <a:r>
              <a:rPr lang="ar-SA" sz="1800">
                <a:solidFill>
                  <a:schemeClr val="tx2"/>
                </a:solidFill>
              </a:rPr>
              <a:t>عدد المستعمرات فى الطبق</a:t>
            </a:r>
            <a:r>
              <a:rPr lang="ar-EG" sz="1800"/>
              <a:t>   </a:t>
            </a:r>
            <a:endParaRPr lang="en-US" sz="1800"/>
          </a:p>
          <a:p>
            <a:pPr algn="r" rtl="1">
              <a:lnSpc>
                <a:spcPct val="80000"/>
              </a:lnSpc>
              <a:buFont typeface="Wingdings" pitchFamily="2" charset="2"/>
              <a:buNone/>
            </a:pPr>
            <a:r>
              <a:rPr lang="en-US" sz="1800"/>
              <a:t>                </a:t>
            </a:r>
            <a:r>
              <a:rPr lang="en-US" sz="1800">
                <a:solidFill>
                  <a:schemeClr val="tx2"/>
                </a:solidFill>
              </a:rPr>
              <a:t>Planting efficiency = ------------------------------</a:t>
            </a:r>
            <a:r>
              <a:rPr lang="en-US" sz="1800"/>
              <a:t>                         </a:t>
            </a:r>
            <a:endParaRPr lang="ar-EG" sz="1800"/>
          </a:p>
          <a:p>
            <a:pPr algn="r" rtl="1">
              <a:lnSpc>
                <a:spcPct val="80000"/>
              </a:lnSpc>
              <a:buFont typeface="Wingdings" pitchFamily="2" charset="2"/>
              <a:buNone/>
            </a:pPr>
            <a:r>
              <a:rPr lang="ar-EG" sz="1800"/>
              <a:t>                                 </a:t>
            </a:r>
            <a:r>
              <a:rPr lang="ar-SA" sz="1800">
                <a:solidFill>
                  <a:schemeClr val="tx2"/>
                </a:solidFill>
              </a:rPr>
              <a:t>عدد وحدات الخلايا فى الطبق</a:t>
            </a:r>
            <a:endParaRPr lang="ar-EG" sz="1800">
              <a:solidFill>
                <a:schemeClr val="tx2"/>
              </a:solidFill>
            </a:endParaRPr>
          </a:p>
          <a:p>
            <a:pPr algn="r" rtl="1">
              <a:lnSpc>
                <a:spcPct val="80000"/>
              </a:lnSpc>
              <a:buClr>
                <a:srgbClr val="FF9999"/>
              </a:buClr>
              <a:buFont typeface="Wingdings" pitchFamily="2" charset="2"/>
              <a:buChar char="Ø"/>
            </a:pPr>
            <a:r>
              <a:rPr lang="en-US" sz="2000">
                <a:solidFill>
                  <a:srgbClr val="FF9999"/>
                </a:solidFill>
              </a:rPr>
              <a:t>C- Growth of cells in micro-chambers </a:t>
            </a:r>
            <a:endParaRPr lang="en-US" sz="120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829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6829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68291">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68291">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68291">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68291">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68291">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68291">
                                            <p:txEl>
                                              <p:pRg st="7" end="7"/>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68291">
                                            <p:txEl>
                                              <p:pRg st="9" end="9"/>
                                            </p:txEl>
                                          </p:spTgt>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68291">
                                            <p:txEl>
                                              <p:pRg st="10" end="10"/>
                                            </p:txEl>
                                          </p:spTgt>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68291">
                                            <p:txEl>
                                              <p:pRg st="11" end="11"/>
                                            </p:txEl>
                                          </p:spTgt>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68291">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8291" grpId="0" build="p"/>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9314" name="Rectangle 2"/>
          <p:cNvSpPr>
            <a:spLocks noGrp="1" noChangeArrowheads="1"/>
          </p:cNvSpPr>
          <p:nvPr>
            <p:ph type="title"/>
          </p:nvPr>
        </p:nvSpPr>
        <p:spPr>
          <a:xfrm>
            <a:off x="2916238" y="1219200"/>
            <a:ext cx="5465762" cy="625475"/>
          </a:xfrm>
        </p:spPr>
        <p:txBody>
          <a:bodyPr/>
          <a:lstStyle/>
          <a:p>
            <a:pPr algn="ctr"/>
            <a:r>
              <a:rPr lang="ar-SA" sz="2000" b="1">
                <a:solidFill>
                  <a:schemeClr val="accent1"/>
                </a:solidFill>
              </a:rPr>
              <a:t>التطبيقات علي إستخدام زراعة القمة النامية</a:t>
            </a:r>
            <a:r>
              <a:rPr lang="en-US" sz="2000">
                <a:solidFill>
                  <a:schemeClr val="accent1"/>
                </a:solidFill>
              </a:rPr>
              <a:t> </a:t>
            </a:r>
          </a:p>
        </p:txBody>
      </p:sp>
      <p:sp>
        <p:nvSpPr>
          <p:cNvPr id="269315" name="Rectangle 3"/>
          <p:cNvSpPr>
            <a:spLocks noGrp="1" noChangeArrowheads="1"/>
          </p:cNvSpPr>
          <p:nvPr>
            <p:ph idx="1"/>
          </p:nvPr>
        </p:nvSpPr>
        <p:spPr>
          <a:xfrm>
            <a:off x="685800" y="1981200"/>
            <a:ext cx="8156575" cy="3968750"/>
          </a:xfrm>
        </p:spPr>
        <p:txBody>
          <a:bodyPr/>
          <a:lstStyle/>
          <a:p>
            <a:pPr algn="just" rtl="1"/>
            <a:r>
              <a:rPr lang="ar-SA" sz="2000" b="1">
                <a:solidFill>
                  <a:srgbClr val="FF9999"/>
                </a:solidFill>
              </a:rPr>
              <a:t>التكاثر الدقيق : </a:t>
            </a:r>
            <a:r>
              <a:rPr lang="en-US" sz="2000" b="1">
                <a:solidFill>
                  <a:srgbClr val="FF9999"/>
                </a:solidFill>
              </a:rPr>
              <a:t>Micro propagation</a:t>
            </a:r>
            <a:r>
              <a:rPr lang="en-US" sz="2000"/>
              <a:t> </a:t>
            </a:r>
            <a:endParaRPr lang="ar-EG" sz="2000"/>
          </a:p>
          <a:p>
            <a:pPr algn="just" rtl="1">
              <a:buFont typeface="Wingdings" pitchFamily="2" charset="2"/>
              <a:buNone/>
            </a:pPr>
            <a:r>
              <a:rPr lang="ar-EG" sz="1800"/>
              <a:t> </a:t>
            </a:r>
            <a:r>
              <a:rPr lang="ar-SA" sz="2000" b="1">
                <a:solidFill>
                  <a:schemeClr val="tx2"/>
                </a:solidFill>
              </a:rPr>
              <a:t>إستخدام طريقة التكاثر الدقيق تعد الآن أفضل الطرق المألوفة للتكاثر الخضري و ذلك للميزات الآتية:-</a:t>
            </a:r>
            <a:endParaRPr lang="ar-EG" sz="2000" b="1">
              <a:solidFill>
                <a:schemeClr val="tx2"/>
              </a:solidFill>
            </a:endParaRPr>
          </a:p>
          <a:p>
            <a:pPr lvl="1" algn="just" rtl="1"/>
            <a:r>
              <a:rPr lang="ar-SA" sz="2000"/>
              <a:t>صغر الجزء المستخدم في الإكثار و تكوين ملايين النباتات في العام الواحد </a:t>
            </a:r>
            <a:endParaRPr lang="ar-EG" sz="2000"/>
          </a:p>
          <a:p>
            <a:pPr lvl="1" algn="just" rtl="1"/>
            <a:r>
              <a:rPr lang="ar-SA" sz="2000"/>
              <a:t>العديد من النباتات لا يمكن إكثاره بالطرق العادية و تكون البديل الوحيد هو زراعتها معملياً مثل كثير من أشجار الغابات.</a:t>
            </a:r>
          </a:p>
          <a:p>
            <a:pPr lvl="1" algn="just" rtl="1"/>
            <a:r>
              <a:rPr lang="ar-SA" sz="2000"/>
              <a:t>سهولة تداولها بين الدول نتيجة لسهولة إجراء الحجر الزراعي .</a:t>
            </a:r>
          </a:p>
          <a:p>
            <a:pPr lvl="1" algn="just" rtl="1"/>
            <a:r>
              <a:rPr lang="ar-SA" sz="2000"/>
              <a:t>الرصيد المعملي من النباتات يمكن إنتاج شتلات منه في أي وقت من السنة .</a:t>
            </a:r>
            <a:r>
              <a:rPr lang="en-US" sz="2000"/>
              <a:t> </a:t>
            </a:r>
          </a:p>
        </p:txBody>
      </p:sp>
    </p:spTree>
  </p:cSld>
  <p:clrMapOvr>
    <a:masterClrMapping/>
  </p:clrMapOvr>
  <p:transition>
    <p:push/>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69314"/>
                                        </p:tgtEl>
                                        <p:attrNameLst>
                                          <p:attrName>style.visibility</p:attrName>
                                        </p:attrNameLst>
                                      </p:cBhvr>
                                      <p:to>
                                        <p:strVal val="visible"/>
                                      </p:to>
                                    </p:set>
                                    <p:anim calcmode="lin" valueType="num">
                                      <p:cBhvr>
                                        <p:cTn id="7" dur="1000" fill="hold"/>
                                        <p:tgtEl>
                                          <p:spTgt spid="269314"/>
                                        </p:tgtEl>
                                        <p:attrNameLst>
                                          <p:attrName>ppt_x</p:attrName>
                                        </p:attrNameLst>
                                      </p:cBhvr>
                                      <p:tavLst>
                                        <p:tav tm="0">
                                          <p:val>
                                            <p:strVal val="#ppt_x-.2"/>
                                          </p:val>
                                        </p:tav>
                                        <p:tav tm="100000">
                                          <p:val>
                                            <p:strVal val="#ppt_x"/>
                                          </p:val>
                                        </p:tav>
                                      </p:tavLst>
                                    </p:anim>
                                    <p:anim calcmode="lin" valueType="num">
                                      <p:cBhvr>
                                        <p:cTn id="8" dur="1000" fill="hold"/>
                                        <p:tgtEl>
                                          <p:spTgt spid="269314"/>
                                        </p:tgtEl>
                                        <p:attrNameLst>
                                          <p:attrName>ppt_y</p:attrName>
                                        </p:attrNameLst>
                                      </p:cBhvr>
                                      <p:tavLst>
                                        <p:tav tm="0">
                                          <p:val>
                                            <p:strVal val="#ppt_y"/>
                                          </p:val>
                                        </p:tav>
                                        <p:tav tm="100000">
                                          <p:val>
                                            <p:strVal val="#ppt_y"/>
                                          </p:val>
                                        </p:tav>
                                      </p:tavLst>
                                    </p:anim>
                                    <p:animEffect transition="in" filter="wipe(right)" prLst="gradientSize: 0.1">
                                      <p:cBhvr>
                                        <p:cTn id="9" dur="1000"/>
                                        <p:tgtEl>
                                          <p:spTgt spid="269314"/>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269315">
                                            <p:txEl>
                                              <p:pRg st="0" end="0"/>
                                            </p:txEl>
                                          </p:spTgt>
                                        </p:tgtEl>
                                        <p:attrNameLst>
                                          <p:attrName>style.visibility</p:attrName>
                                        </p:attrNameLst>
                                      </p:cBhvr>
                                      <p:to>
                                        <p:strVal val="visible"/>
                                      </p:to>
                                    </p:set>
                                    <p:animEffect transition="in" filter="fade">
                                      <p:cBhvr>
                                        <p:cTn id="14" dur="500"/>
                                        <p:tgtEl>
                                          <p:spTgt spid="269315">
                                            <p:txEl>
                                              <p:pRg st="0" end="0"/>
                                            </p:txEl>
                                          </p:spTgt>
                                        </p:tgtEl>
                                      </p:cBhvr>
                                    </p:animEffect>
                                    <p:anim calcmode="lin" valueType="num">
                                      <p:cBhvr>
                                        <p:cTn id="15" dur="500" fill="hold"/>
                                        <p:tgtEl>
                                          <p:spTgt spid="269315">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269315">
                                            <p:txEl>
                                              <p:pRg st="0" end="0"/>
                                            </p:txEl>
                                          </p:spTgt>
                                        </p:tgtEl>
                                        <p:attrNameLst>
                                          <p:attrName>ppt_y</p:attrName>
                                        </p:attrNameLst>
                                      </p:cBhvr>
                                      <p:tavLst>
                                        <p:tav tm="0">
                                          <p:val>
                                            <p:strVal val="#ppt_y+.05"/>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4" presetClass="entr" presetSubtype="0" fill="hold" grpId="0" nodeType="clickEffect">
                                  <p:stCondLst>
                                    <p:cond delay="0"/>
                                  </p:stCondLst>
                                  <p:childTnLst>
                                    <p:set>
                                      <p:cBhvr>
                                        <p:cTn id="20" dur="1" fill="hold">
                                          <p:stCondLst>
                                            <p:cond delay="0"/>
                                          </p:stCondLst>
                                        </p:cTn>
                                        <p:tgtEl>
                                          <p:spTgt spid="269315">
                                            <p:txEl>
                                              <p:pRg st="1" end="1"/>
                                            </p:txEl>
                                          </p:spTgt>
                                        </p:tgtEl>
                                        <p:attrNameLst>
                                          <p:attrName>style.visibility</p:attrName>
                                        </p:attrNameLst>
                                      </p:cBhvr>
                                      <p:to>
                                        <p:strVal val="visible"/>
                                      </p:to>
                                    </p:set>
                                    <p:animEffect transition="in" filter="fade">
                                      <p:cBhvr>
                                        <p:cTn id="21" dur="500"/>
                                        <p:tgtEl>
                                          <p:spTgt spid="269315">
                                            <p:txEl>
                                              <p:pRg st="1" end="1"/>
                                            </p:txEl>
                                          </p:spTgt>
                                        </p:tgtEl>
                                      </p:cBhvr>
                                    </p:animEffect>
                                    <p:anim calcmode="lin" valueType="num">
                                      <p:cBhvr>
                                        <p:cTn id="22" dur="500" fill="hold"/>
                                        <p:tgtEl>
                                          <p:spTgt spid="269315">
                                            <p:txEl>
                                              <p:pRg st="1" end="1"/>
                                            </p:txEl>
                                          </p:spTgt>
                                        </p:tgtEl>
                                        <p:attrNameLst>
                                          <p:attrName>ppt_x</p:attrName>
                                        </p:attrNameLst>
                                      </p:cBhvr>
                                      <p:tavLst>
                                        <p:tav tm="0">
                                          <p:val>
                                            <p:strVal val="#ppt_x"/>
                                          </p:val>
                                        </p:tav>
                                        <p:tav tm="100000">
                                          <p:val>
                                            <p:strVal val="#ppt_x"/>
                                          </p:val>
                                        </p:tav>
                                      </p:tavLst>
                                    </p:anim>
                                    <p:anim calcmode="lin" valueType="num">
                                      <p:cBhvr>
                                        <p:cTn id="23" dur="500" fill="hold"/>
                                        <p:tgtEl>
                                          <p:spTgt spid="269315">
                                            <p:txEl>
                                              <p:pRg st="1" end="1"/>
                                            </p:txEl>
                                          </p:spTgt>
                                        </p:tgtEl>
                                        <p:attrNameLst>
                                          <p:attrName>ppt_y</p:attrName>
                                        </p:attrNameLst>
                                      </p:cBhvr>
                                      <p:tavLst>
                                        <p:tav tm="0">
                                          <p:val>
                                            <p:strVal val="#ppt_y+.05"/>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37" presetClass="entr" presetSubtype="0" fill="hold" nodeType="clickEffect">
                                  <p:stCondLst>
                                    <p:cond delay="0"/>
                                  </p:stCondLst>
                                  <p:childTnLst>
                                    <p:set>
                                      <p:cBhvr>
                                        <p:cTn id="27" dur="1" fill="hold">
                                          <p:stCondLst>
                                            <p:cond delay="0"/>
                                          </p:stCondLst>
                                        </p:cTn>
                                        <p:tgtEl>
                                          <p:spTgt spid="269315">
                                            <p:txEl>
                                              <p:pRg st="2" end="2"/>
                                            </p:txEl>
                                          </p:spTgt>
                                        </p:tgtEl>
                                        <p:attrNameLst>
                                          <p:attrName>style.visibility</p:attrName>
                                        </p:attrNameLst>
                                      </p:cBhvr>
                                      <p:to>
                                        <p:strVal val="visible"/>
                                      </p:to>
                                    </p:set>
                                    <p:animEffect transition="in" filter="fade">
                                      <p:cBhvr>
                                        <p:cTn id="28" dur="1000"/>
                                        <p:tgtEl>
                                          <p:spTgt spid="269315">
                                            <p:txEl>
                                              <p:pRg st="2" end="2"/>
                                            </p:txEl>
                                          </p:spTgt>
                                        </p:tgtEl>
                                      </p:cBhvr>
                                    </p:animEffect>
                                    <p:anim calcmode="lin" valueType="num">
                                      <p:cBhvr>
                                        <p:cTn id="29" dur="1000" fill="hold"/>
                                        <p:tgtEl>
                                          <p:spTgt spid="269315">
                                            <p:txEl>
                                              <p:pRg st="2" end="2"/>
                                            </p:txEl>
                                          </p:spTgt>
                                        </p:tgtEl>
                                        <p:attrNameLst>
                                          <p:attrName>ppt_x</p:attrName>
                                        </p:attrNameLst>
                                      </p:cBhvr>
                                      <p:tavLst>
                                        <p:tav tm="0">
                                          <p:val>
                                            <p:strVal val="#ppt_x"/>
                                          </p:val>
                                        </p:tav>
                                        <p:tav tm="100000">
                                          <p:val>
                                            <p:strVal val="#ppt_x"/>
                                          </p:val>
                                        </p:tav>
                                      </p:tavLst>
                                    </p:anim>
                                    <p:anim calcmode="lin" valueType="num">
                                      <p:cBhvr>
                                        <p:cTn id="30" dur="900" decel="100000" fill="hold"/>
                                        <p:tgtEl>
                                          <p:spTgt spid="269315">
                                            <p:txEl>
                                              <p:pRg st="2" end="2"/>
                                            </p:txEl>
                                          </p:spTgt>
                                        </p:tgtEl>
                                        <p:attrNameLst>
                                          <p:attrName>ppt_y</p:attrName>
                                        </p:attrNameLst>
                                      </p:cBhvr>
                                      <p:tavLst>
                                        <p:tav tm="0">
                                          <p:val>
                                            <p:strVal val="#ppt_y+1"/>
                                          </p:val>
                                        </p:tav>
                                        <p:tav tm="100000">
                                          <p:val>
                                            <p:strVal val="#ppt_y-.03"/>
                                          </p:val>
                                        </p:tav>
                                      </p:tavLst>
                                    </p:anim>
                                    <p:anim calcmode="lin" valueType="num">
                                      <p:cBhvr>
                                        <p:cTn id="31" dur="100" accel="100000" fill="hold">
                                          <p:stCondLst>
                                            <p:cond delay="900"/>
                                          </p:stCondLst>
                                        </p:cTn>
                                        <p:tgtEl>
                                          <p:spTgt spid="269315">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32" fill="hold" nodeType="clickPar">
                      <p:stCondLst>
                        <p:cond delay="indefinite"/>
                      </p:stCondLst>
                      <p:childTnLst>
                        <p:par>
                          <p:cTn id="33" fill="hold" nodeType="withGroup">
                            <p:stCondLst>
                              <p:cond delay="0"/>
                            </p:stCondLst>
                            <p:childTnLst>
                              <p:par>
                                <p:cTn id="34" presetID="37" presetClass="entr" presetSubtype="0" fill="hold" nodeType="clickEffect">
                                  <p:stCondLst>
                                    <p:cond delay="0"/>
                                  </p:stCondLst>
                                  <p:childTnLst>
                                    <p:set>
                                      <p:cBhvr>
                                        <p:cTn id="35" dur="1" fill="hold">
                                          <p:stCondLst>
                                            <p:cond delay="0"/>
                                          </p:stCondLst>
                                        </p:cTn>
                                        <p:tgtEl>
                                          <p:spTgt spid="269315">
                                            <p:txEl>
                                              <p:pRg st="3" end="3"/>
                                            </p:txEl>
                                          </p:spTgt>
                                        </p:tgtEl>
                                        <p:attrNameLst>
                                          <p:attrName>style.visibility</p:attrName>
                                        </p:attrNameLst>
                                      </p:cBhvr>
                                      <p:to>
                                        <p:strVal val="visible"/>
                                      </p:to>
                                    </p:set>
                                    <p:animEffect transition="in" filter="fade">
                                      <p:cBhvr>
                                        <p:cTn id="36" dur="1000"/>
                                        <p:tgtEl>
                                          <p:spTgt spid="269315">
                                            <p:txEl>
                                              <p:pRg st="3" end="3"/>
                                            </p:txEl>
                                          </p:spTgt>
                                        </p:tgtEl>
                                      </p:cBhvr>
                                    </p:animEffect>
                                    <p:anim calcmode="lin" valueType="num">
                                      <p:cBhvr>
                                        <p:cTn id="37" dur="1000" fill="hold"/>
                                        <p:tgtEl>
                                          <p:spTgt spid="269315">
                                            <p:txEl>
                                              <p:pRg st="3" end="3"/>
                                            </p:txEl>
                                          </p:spTgt>
                                        </p:tgtEl>
                                        <p:attrNameLst>
                                          <p:attrName>ppt_x</p:attrName>
                                        </p:attrNameLst>
                                      </p:cBhvr>
                                      <p:tavLst>
                                        <p:tav tm="0">
                                          <p:val>
                                            <p:strVal val="#ppt_x"/>
                                          </p:val>
                                        </p:tav>
                                        <p:tav tm="100000">
                                          <p:val>
                                            <p:strVal val="#ppt_x"/>
                                          </p:val>
                                        </p:tav>
                                      </p:tavLst>
                                    </p:anim>
                                    <p:anim calcmode="lin" valueType="num">
                                      <p:cBhvr>
                                        <p:cTn id="38" dur="900" decel="100000" fill="hold"/>
                                        <p:tgtEl>
                                          <p:spTgt spid="269315">
                                            <p:txEl>
                                              <p:pRg st="3" end="3"/>
                                            </p:txEl>
                                          </p:spTgt>
                                        </p:tgtEl>
                                        <p:attrNameLst>
                                          <p:attrName>ppt_y</p:attrName>
                                        </p:attrNameLst>
                                      </p:cBhvr>
                                      <p:tavLst>
                                        <p:tav tm="0">
                                          <p:val>
                                            <p:strVal val="#ppt_y+1"/>
                                          </p:val>
                                        </p:tav>
                                        <p:tav tm="100000">
                                          <p:val>
                                            <p:strVal val="#ppt_y-.03"/>
                                          </p:val>
                                        </p:tav>
                                      </p:tavLst>
                                    </p:anim>
                                    <p:anim calcmode="lin" valueType="num">
                                      <p:cBhvr>
                                        <p:cTn id="39" dur="100" accel="100000" fill="hold">
                                          <p:stCondLst>
                                            <p:cond delay="900"/>
                                          </p:stCondLst>
                                        </p:cTn>
                                        <p:tgtEl>
                                          <p:spTgt spid="269315">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40" fill="hold" nodeType="clickPar">
                      <p:stCondLst>
                        <p:cond delay="indefinite"/>
                      </p:stCondLst>
                      <p:childTnLst>
                        <p:par>
                          <p:cTn id="41" fill="hold" nodeType="withGroup">
                            <p:stCondLst>
                              <p:cond delay="0"/>
                            </p:stCondLst>
                            <p:childTnLst>
                              <p:par>
                                <p:cTn id="42" presetID="37" presetClass="entr" presetSubtype="0" fill="hold" nodeType="clickEffect">
                                  <p:stCondLst>
                                    <p:cond delay="0"/>
                                  </p:stCondLst>
                                  <p:childTnLst>
                                    <p:set>
                                      <p:cBhvr>
                                        <p:cTn id="43" dur="1" fill="hold">
                                          <p:stCondLst>
                                            <p:cond delay="0"/>
                                          </p:stCondLst>
                                        </p:cTn>
                                        <p:tgtEl>
                                          <p:spTgt spid="269315">
                                            <p:txEl>
                                              <p:pRg st="4" end="4"/>
                                            </p:txEl>
                                          </p:spTgt>
                                        </p:tgtEl>
                                        <p:attrNameLst>
                                          <p:attrName>style.visibility</p:attrName>
                                        </p:attrNameLst>
                                      </p:cBhvr>
                                      <p:to>
                                        <p:strVal val="visible"/>
                                      </p:to>
                                    </p:set>
                                    <p:animEffect transition="in" filter="fade">
                                      <p:cBhvr>
                                        <p:cTn id="44" dur="1000"/>
                                        <p:tgtEl>
                                          <p:spTgt spid="269315">
                                            <p:txEl>
                                              <p:pRg st="4" end="4"/>
                                            </p:txEl>
                                          </p:spTgt>
                                        </p:tgtEl>
                                      </p:cBhvr>
                                    </p:animEffect>
                                    <p:anim calcmode="lin" valueType="num">
                                      <p:cBhvr>
                                        <p:cTn id="45" dur="1000" fill="hold"/>
                                        <p:tgtEl>
                                          <p:spTgt spid="269315">
                                            <p:txEl>
                                              <p:pRg st="4" end="4"/>
                                            </p:txEl>
                                          </p:spTgt>
                                        </p:tgtEl>
                                        <p:attrNameLst>
                                          <p:attrName>ppt_x</p:attrName>
                                        </p:attrNameLst>
                                      </p:cBhvr>
                                      <p:tavLst>
                                        <p:tav tm="0">
                                          <p:val>
                                            <p:strVal val="#ppt_x"/>
                                          </p:val>
                                        </p:tav>
                                        <p:tav tm="100000">
                                          <p:val>
                                            <p:strVal val="#ppt_x"/>
                                          </p:val>
                                        </p:tav>
                                      </p:tavLst>
                                    </p:anim>
                                    <p:anim calcmode="lin" valueType="num">
                                      <p:cBhvr>
                                        <p:cTn id="46" dur="900" decel="100000" fill="hold"/>
                                        <p:tgtEl>
                                          <p:spTgt spid="269315">
                                            <p:txEl>
                                              <p:pRg st="4" end="4"/>
                                            </p:txEl>
                                          </p:spTgt>
                                        </p:tgtEl>
                                        <p:attrNameLst>
                                          <p:attrName>ppt_y</p:attrName>
                                        </p:attrNameLst>
                                      </p:cBhvr>
                                      <p:tavLst>
                                        <p:tav tm="0">
                                          <p:val>
                                            <p:strVal val="#ppt_y+1"/>
                                          </p:val>
                                        </p:tav>
                                        <p:tav tm="100000">
                                          <p:val>
                                            <p:strVal val="#ppt_y-.03"/>
                                          </p:val>
                                        </p:tav>
                                      </p:tavLst>
                                    </p:anim>
                                    <p:anim calcmode="lin" valueType="num">
                                      <p:cBhvr>
                                        <p:cTn id="47" dur="100" accel="100000" fill="hold">
                                          <p:stCondLst>
                                            <p:cond delay="900"/>
                                          </p:stCondLst>
                                        </p:cTn>
                                        <p:tgtEl>
                                          <p:spTgt spid="269315">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48" fill="hold" nodeType="clickPar">
                      <p:stCondLst>
                        <p:cond delay="indefinite"/>
                      </p:stCondLst>
                      <p:childTnLst>
                        <p:par>
                          <p:cTn id="49" fill="hold" nodeType="withGroup">
                            <p:stCondLst>
                              <p:cond delay="0"/>
                            </p:stCondLst>
                            <p:childTnLst>
                              <p:par>
                                <p:cTn id="50" presetID="37" presetClass="entr" presetSubtype="0" fill="hold" nodeType="clickEffect">
                                  <p:stCondLst>
                                    <p:cond delay="0"/>
                                  </p:stCondLst>
                                  <p:childTnLst>
                                    <p:set>
                                      <p:cBhvr>
                                        <p:cTn id="51" dur="1" fill="hold">
                                          <p:stCondLst>
                                            <p:cond delay="0"/>
                                          </p:stCondLst>
                                        </p:cTn>
                                        <p:tgtEl>
                                          <p:spTgt spid="269315">
                                            <p:txEl>
                                              <p:pRg st="5" end="5"/>
                                            </p:txEl>
                                          </p:spTgt>
                                        </p:tgtEl>
                                        <p:attrNameLst>
                                          <p:attrName>style.visibility</p:attrName>
                                        </p:attrNameLst>
                                      </p:cBhvr>
                                      <p:to>
                                        <p:strVal val="visible"/>
                                      </p:to>
                                    </p:set>
                                    <p:animEffect transition="in" filter="fade">
                                      <p:cBhvr>
                                        <p:cTn id="52" dur="1000"/>
                                        <p:tgtEl>
                                          <p:spTgt spid="269315">
                                            <p:txEl>
                                              <p:pRg st="5" end="5"/>
                                            </p:txEl>
                                          </p:spTgt>
                                        </p:tgtEl>
                                      </p:cBhvr>
                                    </p:animEffect>
                                    <p:anim calcmode="lin" valueType="num">
                                      <p:cBhvr>
                                        <p:cTn id="53" dur="1000" fill="hold"/>
                                        <p:tgtEl>
                                          <p:spTgt spid="269315">
                                            <p:txEl>
                                              <p:pRg st="5" end="5"/>
                                            </p:txEl>
                                          </p:spTgt>
                                        </p:tgtEl>
                                        <p:attrNameLst>
                                          <p:attrName>ppt_x</p:attrName>
                                        </p:attrNameLst>
                                      </p:cBhvr>
                                      <p:tavLst>
                                        <p:tav tm="0">
                                          <p:val>
                                            <p:strVal val="#ppt_x"/>
                                          </p:val>
                                        </p:tav>
                                        <p:tav tm="100000">
                                          <p:val>
                                            <p:strVal val="#ppt_x"/>
                                          </p:val>
                                        </p:tav>
                                      </p:tavLst>
                                    </p:anim>
                                    <p:anim calcmode="lin" valueType="num">
                                      <p:cBhvr>
                                        <p:cTn id="54" dur="900" decel="100000" fill="hold"/>
                                        <p:tgtEl>
                                          <p:spTgt spid="269315">
                                            <p:txEl>
                                              <p:pRg st="5" end="5"/>
                                            </p:txEl>
                                          </p:spTgt>
                                        </p:tgtEl>
                                        <p:attrNameLst>
                                          <p:attrName>ppt_y</p:attrName>
                                        </p:attrNameLst>
                                      </p:cBhvr>
                                      <p:tavLst>
                                        <p:tav tm="0">
                                          <p:val>
                                            <p:strVal val="#ppt_y+1"/>
                                          </p:val>
                                        </p:tav>
                                        <p:tav tm="100000">
                                          <p:val>
                                            <p:strVal val="#ppt_y-.03"/>
                                          </p:val>
                                        </p:tav>
                                      </p:tavLst>
                                    </p:anim>
                                    <p:anim calcmode="lin" valueType="num">
                                      <p:cBhvr>
                                        <p:cTn id="55" dur="100" accel="100000" fill="hold">
                                          <p:stCondLst>
                                            <p:cond delay="900"/>
                                          </p:stCondLst>
                                        </p:cTn>
                                        <p:tgtEl>
                                          <p:spTgt spid="269315">
                                            <p:txEl>
                                              <p:pRg st="5" end="5"/>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9314" grpId="0"/>
      <p:bldP spid="269315" grpId="0" build="p"/>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0338" name="Rectangle 2"/>
          <p:cNvSpPr>
            <a:spLocks noGrp="1" noChangeArrowheads="1"/>
          </p:cNvSpPr>
          <p:nvPr>
            <p:ph type="title"/>
          </p:nvPr>
        </p:nvSpPr>
        <p:spPr>
          <a:xfrm>
            <a:off x="1116013" y="981075"/>
            <a:ext cx="7632700" cy="576263"/>
          </a:xfrm>
        </p:spPr>
        <p:txBody>
          <a:bodyPr/>
          <a:lstStyle/>
          <a:p>
            <a:pPr algn="ctr"/>
            <a:r>
              <a:rPr lang="ar-SA" sz="2400" b="1">
                <a:solidFill>
                  <a:schemeClr val="accent1"/>
                </a:solidFill>
              </a:rPr>
              <a:t>التطبيقات علي استخدام زراعة القمة النامية</a:t>
            </a:r>
            <a:endParaRPr lang="en-US" sz="2400" b="1">
              <a:solidFill>
                <a:schemeClr val="accent1"/>
              </a:solidFill>
            </a:endParaRPr>
          </a:p>
        </p:txBody>
      </p:sp>
      <p:sp>
        <p:nvSpPr>
          <p:cNvPr id="270339" name="Rectangle 3"/>
          <p:cNvSpPr>
            <a:spLocks noGrp="1" noChangeArrowheads="1"/>
          </p:cNvSpPr>
          <p:nvPr>
            <p:ph idx="1"/>
          </p:nvPr>
        </p:nvSpPr>
        <p:spPr>
          <a:xfrm>
            <a:off x="1116013" y="1773238"/>
            <a:ext cx="7489825" cy="4248150"/>
          </a:xfrm>
        </p:spPr>
        <p:txBody>
          <a:bodyPr/>
          <a:lstStyle/>
          <a:p>
            <a:pPr marL="609600" indent="-609600" algn="just" rtl="1">
              <a:lnSpc>
                <a:spcPct val="90000"/>
              </a:lnSpc>
              <a:buFont typeface="Wingdings" pitchFamily="2" charset="2"/>
              <a:buNone/>
            </a:pPr>
            <a:r>
              <a:rPr lang="ar-SA" sz="2000" b="1">
                <a:solidFill>
                  <a:schemeClr val="accent2"/>
                </a:solidFill>
              </a:rPr>
              <a:t>يحدث التكاثر بإحدى الطرق الثلاثة :</a:t>
            </a:r>
            <a:endParaRPr lang="ar-EG" sz="2000" b="1">
              <a:solidFill>
                <a:schemeClr val="accent2"/>
              </a:solidFill>
            </a:endParaRPr>
          </a:p>
          <a:p>
            <a:pPr marL="990600" lvl="1" indent="-533400" algn="just" rtl="1">
              <a:lnSpc>
                <a:spcPct val="90000"/>
              </a:lnSpc>
            </a:pPr>
            <a:r>
              <a:rPr lang="ar-SA" sz="1800" b="1"/>
              <a:t>تحفيز البراعم الإبطية (تفريع جانبي).</a:t>
            </a:r>
          </a:p>
          <a:p>
            <a:pPr marL="990600" lvl="1" indent="-533400" algn="just" rtl="1">
              <a:lnSpc>
                <a:spcPct val="90000"/>
              </a:lnSpc>
            </a:pPr>
            <a:r>
              <a:rPr lang="ar-SA" sz="1800" b="1"/>
              <a:t>إنتاج أفرع عرضية عن طريق التكوين العضوي</a:t>
            </a:r>
            <a:r>
              <a:rPr lang="en-US" sz="1800" b="1"/>
              <a:t>Organogensis </a:t>
            </a:r>
            <a:r>
              <a:rPr lang="ar-EG" sz="1800" b="1"/>
              <a:t> .</a:t>
            </a:r>
          </a:p>
          <a:p>
            <a:pPr marL="990600" lvl="1" indent="-533400" algn="just" rtl="1">
              <a:lnSpc>
                <a:spcPct val="90000"/>
              </a:lnSpc>
            </a:pPr>
            <a:r>
              <a:rPr lang="ar-SA" sz="1800" b="1"/>
              <a:t>من خلال تكوين الأجنة الخضرية </a:t>
            </a:r>
            <a:r>
              <a:rPr lang="en-US" sz="1800" b="1"/>
              <a:t>Somatic embryogenesis</a:t>
            </a:r>
            <a:r>
              <a:rPr lang="ar-EG" sz="1800" b="1"/>
              <a:t> .</a:t>
            </a:r>
            <a:endParaRPr lang="ar-EG" sz="1400" b="1"/>
          </a:p>
          <a:p>
            <a:pPr marL="609600" indent="-609600" algn="just" rtl="1">
              <a:lnSpc>
                <a:spcPct val="90000"/>
              </a:lnSpc>
              <a:buFont typeface="Wingdings" pitchFamily="2" charset="2"/>
              <a:buNone/>
            </a:pPr>
            <a:r>
              <a:rPr lang="ar-SA" sz="2000" b="1">
                <a:solidFill>
                  <a:schemeClr val="accent2"/>
                </a:solidFill>
              </a:rPr>
              <a:t>مميزات و عيوب كل طريقة</a:t>
            </a:r>
            <a:endParaRPr lang="ar-EG" sz="2000" b="1">
              <a:solidFill>
                <a:schemeClr val="accent2"/>
              </a:solidFill>
            </a:endParaRPr>
          </a:p>
          <a:p>
            <a:pPr marL="990600" lvl="1" indent="-533400" algn="just" rtl="1">
              <a:lnSpc>
                <a:spcPct val="90000"/>
              </a:lnSpc>
            </a:pPr>
            <a:r>
              <a:rPr lang="ar-SA" sz="1800"/>
              <a:t>تحفيز البراعم الإبطية لها ميزة هامة وهي أن الجزء المستخدم هو بداية فرع متميز داخل الجسم الحي أي ثابت وراثياً و لا يمكن أن يحدث له أي تغيرات</a:t>
            </a:r>
            <a:r>
              <a:rPr lang="en-US"/>
              <a:t> .</a:t>
            </a:r>
          </a:p>
          <a:p>
            <a:pPr marL="990600" lvl="1" indent="-533400" algn="just" rtl="1">
              <a:lnSpc>
                <a:spcPct val="90000"/>
              </a:lnSpc>
            </a:pPr>
            <a:r>
              <a:rPr lang="ar-SA" sz="1800"/>
              <a:t>التكوين العضوي  </a:t>
            </a:r>
            <a:r>
              <a:rPr lang="en-US" sz="1800"/>
              <a:t>Organogensis</a:t>
            </a:r>
            <a:r>
              <a:rPr lang="ar-SA" sz="1800"/>
              <a:t> و التكوين الجيني </a:t>
            </a:r>
            <a:r>
              <a:rPr lang="en-US" sz="1800"/>
              <a:t>Embryogenesis</a:t>
            </a:r>
            <a:r>
              <a:rPr lang="ar-SA" sz="1800"/>
              <a:t> يخضع لتغيرات في مراحل النمو و التطور</a:t>
            </a:r>
            <a:r>
              <a:rPr lang="en-US" sz="1800"/>
              <a:t> </a:t>
            </a:r>
            <a:endParaRPr lang="ar-EG" sz="1800"/>
          </a:p>
          <a:p>
            <a:pPr marL="990600" lvl="1" indent="-533400" algn="just" rtl="1">
              <a:lnSpc>
                <a:spcPct val="90000"/>
              </a:lnSpc>
            </a:pPr>
            <a:r>
              <a:rPr lang="ar-EG" sz="1800"/>
              <a:t> </a:t>
            </a:r>
            <a:r>
              <a:rPr lang="ar-SA" sz="1800"/>
              <a:t>أما النباتات الناتجة من زراعة المرستيم و القمة النامية و البراعم عادة تكون متماثلة و تظهر حالة من الثبات الوراثي للنباتات الناتجة .</a:t>
            </a:r>
            <a:endParaRPr lang="en-US" sz="1800"/>
          </a:p>
        </p:txBody>
      </p:sp>
    </p:spTree>
  </p:cSld>
  <p:clrMapOvr>
    <a:masterClrMapping/>
  </p:clrMapOvr>
  <p:transition>
    <p:push/>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70338"/>
                                        </p:tgtEl>
                                        <p:attrNameLst>
                                          <p:attrName>style.visibility</p:attrName>
                                        </p:attrNameLst>
                                      </p:cBhvr>
                                      <p:to>
                                        <p:strVal val="visible"/>
                                      </p:to>
                                    </p:set>
                                    <p:anim calcmode="lin" valueType="num">
                                      <p:cBhvr>
                                        <p:cTn id="7" dur="1000" fill="hold"/>
                                        <p:tgtEl>
                                          <p:spTgt spid="270338"/>
                                        </p:tgtEl>
                                        <p:attrNameLst>
                                          <p:attrName>ppt_x</p:attrName>
                                        </p:attrNameLst>
                                      </p:cBhvr>
                                      <p:tavLst>
                                        <p:tav tm="0">
                                          <p:val>
                                            <p:strVal val="#ppt_x-.2"/>
                                          </p:val>
                                        </p:tav>
                                        <p:tav tm="100000">
                                          <p:val>
                                            <p:strVal val="#ppt_x"/>
                                          </p:val>
                                        </p:tav>
                                      </p:tavLst>
                                    </p:anim>
                                    <p:anim calcmode="lin" valueType="num">
                                      <p:cBhvr>
                                        <p:cTn id="8" dur="1000" fill="hold"/>
                                        <p:tgtEl>
                                          <p:spTgt spid="270338"/>
                                        </p:tgtEl>
                                        <p:attrNameLst>
                                          <p:attrName>ppt_y</p:attrName>
                                        </p:attrNameLst>
                                      </p:cBhvr>
                                      <p:tavLst>
                                        <p:tav tm="0">
                                          <p:val>
                                            <p:strVal val="#ppt_y"/>
                                          </p:val>
                                        </p:tav>
                                        <p:tav tm="100000">
                                          <p:val>
                                            <p:strVal val="#ppt_y"/>
                                          </p:val>
                                        </p:tav>
                                      </p:tavLst>
                                    </p:anim>
                                    <p:animEffect transition="in" filter="wipe(right)" prLst="gradientSize: 0.1">
                                      <p:cBhvr>
                                        <p:cTn id="9" dur="1000"/>
                                        <p:tgtEl>
                                          <p:spTgt spid="270338"/>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270339">
                                            <p:txEl>
                                              <p:pRg st="0" end="0"/>
                                            </p:txEl>
                                          </p:spTgt>
                                        </p:tgtEl>
                                        <p:attrNameLst>
                                          <p:attrName>style.visibility</p:attrName>
                                        </p:attrNameLst>
                                      </p:cBhvr>
                                      <p:to>
                                        <p:strVal val="visible"/>
                                      </p:to>
                                    </p:set>
                                    <p:animEffect transition="in" filter="fade">
                                      <p:cBhvr>
                                        <p:cTn id="14" dur="500"/>
                                        <p:tgtEl>
                                          <p:spTgt spid="270339">
                                            <p:txEl>
                                              <p:pRg st="0" end="0"/>
                                            </p:txEl>
                                          </p:spTgt>
                                        </p:tgtEl>
                                      </p:cBhvr>
                                    </p:animEffect>
                                    <p:anim calcmode="lin" valueType="num">
                                      <p:cBhvr>
                                        <p:cTn id="15" dur="500" fill="hold"/>
                                        <p:tgtEl>
                                          <p:spTgt spid="270339">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270339">
                                            <p:txEl>
                                              <p:pRg st="0" end="0"/>
                                            </p:txEl>
                                          </p:spTgt>
                                        </p:tgtEl>
                                        <p:attrNameLst>
                                          <p:attrName>ppt_y</p:attrName>
                                        </p:attrNameLst>
                                      </p:cBhvr>
                                      <p:tavLst>
                                        <p:tav tm="0">
                                          <p:val>
                                            <p:strVal val="#ppt_y+.05"/>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37" presetClass="entr" presetSubtype="0" fill="hold" nodeType="clickEffect">
                                  <p:stCondLst>
                                    <p:cond delay="0"/>
                                  </p:stCondLst>
                                  <p:childTnLst>
                                    <p:set>
                                      <p:cBhvr>
                                        <p:cTn id="20" dur="1" fill="hold">
                                          <p:stCondLst>
                                            <p:cond delay="0"/>
                                          </p:stCondLst>
                                        </p:cTn>
                                        <p:tgtEl>
                                          <p:spTgt spid="270339">
                                            <p:txEl>
                                              <p:pRg st="1" end="1"/>
                                            </p:txEl>
                                          </p:spTgt>
                                        </p:tgtEl>
                                        <p:attrNameLst>
                                          <p:attrName>style.visibility</p:attrName>
                                        </p:attrNameLst>
                                      </p:cBhvr>
                                      <p:to>
                                        <p:strVal val="visible"/>
                                      </p:to>
                                    </p:set>
                                    <p:animEffect transition="in" filter="fade">
                                      <p:cBhvr>
                                        <p:cTn id="21" dur="1000"/>
                                        <p:tgtEl>
                                          <p:spTgt spid="270339">
                                            <p:txEl>
                                              <p:pRg st="1" end="1"/>
                                            </p:txEl>
                                          </p:spTgt>
                                        </p:tgtEl>
                                      </p:cBhvr>
                                    </p:animEffect>
                                    <p:anim calcmode="lin" valueType="num">
                                      <p:cBhvr>
                                        <p:cTn id="22" dur="1000" fill="hold"/>
                                        <p:tgtEl>
                                          <p:spTgt spid="270339">
                                            <p:txEl>
                                              <p:pRg st="1" end="1"/>
                                            </p:txEl>
                                          </p:spTgt>
                                        </p:tgtEl>
                                        <p:attrNameLst>
                                          <p:attrName>ppt_x</p:attrName>
                                        </p:attrNameLst>
                                      </p:cBhvr>
                                      <p:tavLst>
                                        <p:tav tm="0">
                                          <p:val>
                                            <p:strVal val="#ppt_x"/>
                                          </p:val>
                                        </p:tav>
                                        <p:tav tm="100000">
                                          <p:val>
                                            <p:strVal val="#ppt_x"/>
                                          </p:val>
                                        </p:tav>
                                      </p:tavLst>
                                    </p:anim>
                                    <p:anim calcmode="lin" valueType="num">
                                      <p:cBhvr>
                                        <p:cTn id="23" dur="900" decel="100000" fill="hold"/>
                                        <p:tgtEl>
                                          <p:spTgt spid="270339">
                                            <p:txEl>
                                              <p:pRg st="1" end="1"/>
                                            </p:txEl>
                                          </p:spTgt>
                                        </p:tgtEl>
                                        <p:attrNameLst>
                                          <p:attrName>ppt_y</p:attrName>
                                        </p:attrNameLst>
                                      </p:cBhvr>
                                      <p:tavLst>
                                        <p:tav tm="0">
                                          <p:val>
                                            <p:strVal val="#ppt_y+1"/>
                                          </p:val>
                                        </p:tav>
                                        <p:tav tm="100000">
                                          <p:val>
                                            <p:strVal val="#ppt_y-.03"/>
                                          </p:val>
                                        </p:tav>
                                      </p:tavLst>
                                    </p:anim>
                                    <p:anim calcmode="lin" valueType="num">
                                      <p:cBhvr>
                                        <p:cTn id="24" dur="100" accel="100000" fill="hold">
                                          <p:stCondLst>
                                            <p:cond delay="900"/>
                                          </p:stCondLst>
                                        </p:cTn>
                                        <p:tgtEl>
                                          <p:spTgt spid="270339">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37" presetClass="entr" presetSubtype="0" fill="hold" nodeType="clickEffect">
                                  <p:stCondLst>
                                    <p:cond delay="0"/>
                                  </p:stCondLst>
                                  <p:childTnLst>
                                    <p:set>
                                      <p:cBhvr>
                                        <p:cTn id="28" dur="1" fill="hold">
                                          <p:stCondLst>
                                            <p:cond delay="0"/>
                                          </p:stCondLst>
                                        </p:cTn>
                                        <p:tgtEl>
                                          <p:spTgt spid="270339">
                                            <p:txEl>
                                              <p:pRg st="2" end="2"/>
                                            </p:txEl>
                                          </p:spTgt>
                                        </p:tgtEl>
                                        <p:attrNameLst>
                                          <p:attrName>style.visibility</p:attrName>
                                        </p:attrNameLst>
                                      </p:cBhvr>
                                      <p:to>
                                        <p:strVal val="visible"/>
                                      </p:to>
                                    </p:set>
                                    <p:animEffect transition="in" filter="fade">
                                      <p:cBhvr>
                                        <p:cTn id="29" dur="1000"/>
                                        <p:tgtEl>
                                          <p:spTgt spid="270339">
                                            <p:txEl>
                                              <p:pRg st="2" end="2"/>
                                            </p:txEl>
                                          </p:spTgt>
                                        </p:tgtEl>
                                      </p:cBhvr>
                                    </p:animEffect>
                                    <p:anim calcmode="lin" valueType="num">
                                      <p:cBhvr>
                                        <p:cTn id="30" dur="1000" fill="hold"/>
                                        <p:tgtEl>
                                          <p:spTgt spid="270339">
                                            <p:txEl>
                                              <p:pRg st="2" end="2"/>
                                            </p:txEl>
                                          </p:spTgt>
                                        </p:tgtEl>
                                        <p:attrNameLst>
                                          <p:attrName>ppt_x</p:attrName>
                                        </p:attrNameLst>
                                      </p:cBhvr>
                                      <p:tavLst>
                                        <p:tav tm="0">
                                          <p:val>
                                            <p:strVal val="#ppt_x"/>
                                          </p:val>
                                        </p:tav>
                                        <p:tav tm="100000">
                                          <p:val>
                                            <p:strVal val="#ppt_x"/>
                                          </p:val>
                                        </p:tav>
                                      </p:tavLst>
                                    </p:anim>
                                    <p:anim calcmode="lin" valueType="num">
                                      <p:cBhvr>
                                        <p:cTn id="31" dur="900" decel="100000" fill="hold"/>
                                        <p:tgtEl>
                                          <p:spTgt spid="270339">
                                            <p:txEl>
                                              <p:pRg st="2" end="2"/>
                                            </p:txEl>
                                          </p:spTgt>
                                        </p:tgtEl>
                                        <p:attrNameLst>
                                          <p:attrName>ppt_y</p:attrName>
                                        </p:attrNameLst>
                                      </p:cBhvr>
                                      <p:tavLst>
                                        <p:tav tm="0">
                                          <p:val>
                                            <p:strVal val="#ppt_y+1"/>
                                          </p:val>
                                        </p:tav>
                                        <p:tav tm="100000">
                                          <p:val>
                                            <p:strVal val="#ppt_y-.03"/>
                                          </p:val>
                                        </p:tav>
                                      </p:tavLst>
                                    </p:anim>
                                    <p:anim calcmode="lin" valueType="num">
                                      <p:cBhvr>
                                        <p:cTn id="32" dur="100" accel="100000" fill="hold">
                                          <p:stCondLst>
                                            <p:cond delay="900"/>
                                          </p:stCondLst>
                                        </p:cTn>
                                        <p:tgtEl>
                                          <p:spTgt spid="270339">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37" presetClass="entr" presetSubtype="0" fill="hold" nodeType="clickEffect">
                                  <p:stCondLst>
                                    <p:cond delay="0"/>
                                  </p:stCondLst>
                                  <p:childTnLst>
                                    <p:set>
                                      <p:cBhvr>
                                        <p:cTn id="36" dur="1" fill="hold">
                                          <p:stCondLst>
                                            <p:cond delay="0"/>
                                          </p:stCondLst>
                                        </p:cTn>
                                        <p:tgtEl>
                                          <p:spTgt spid="270339">
                                            <p:txEl>
                                              <p:pRg st="3" end="3"/>
                                            </p:txEl>
                                          </p:spTgt>
                                        </p:tgtEl>
                                        <p:attrNameLst>
                                          <p:attrName>style.visibility</p:attrName>
                                        </p:attrNameLst>
                                      </p:cBhvr>
                                      <p:to>
                                        <p:strVal val="visible"/>
                                      </p:to>
                                    </p:set>
                                    <p:animEffect transition="in" filter="fade">
                                      <p:cBhvr>
                                        <p:cTn id="37" dur="1000"/>
                                        <p:tgtEl>
                                          <p:spTgt spid="270339">
                                            <p:txEl>
                                              <p:pRg st="3" end="3"/>
                                            </p:txEl>
                                          </p:spTgt>
                                        </p:tgtEl>
                                      </p:cBhvr>
                                    </p:animEffect>
                                    <p:anim calcmode="lin" valueType="num">
                                      <p:cBhvr>
                                        <p:cTn id="38" dur="1000" fill="hold"/>
                                        <p:tgtEl>
                                          <p:spTgt spid="270339">
                                            <p:txEl>
                                              <p:pRg st="3" end="3"/>
                                            </p:txEl>
                                          </p:spTgt>
                                        </p:tgtEl>
                                        <p:attrNameLst>
                                          <p:attrName>ppt_x</p:attrName>
                                        </p:attrNameLst>
                                      </p:cBhvr>
                                      <p:tavLst>
                                        <p:tav tm="0">
                                          <p:val>
                                            <p:strVal val="#ppt_x"/>
                                          </p:val>
                                        </p:tav>
                                        <p:tav tm="100000">
                                          <p:val>
                                            <p:strVal val="#ppt_x"/>
                                          </p:val>
                                        </p:tav>
                                      </p:tavLst>
                                    </p:anim>
                                    <p:anim calcmode="lin" valueType="num">
                                      <p:cBhvr>
                                        <p:cTn id="39" dur="900" decel="100000" fill="hold"/>
                                        <p:tgtEl>
                                          <p:spTgt spid="270339">
                                            <p:txEl>
                                              <p:pRg st="3" end="3"/>
                                            </p:txEl>
                                          </p:spTgt>
                                        </p:tgtEl>
                                        <p:attrNameLst>
                                          <p:attrName>ppt_y</p:attrName>
                                        </p:attrNameLst>
                                      </p:cBhvr>
                                      <p:tavLst>
                                        <p:tav tm="0">
                                          <p:val>
                                            <p:strVal val="#ppt_y+1"/>
                                          </p:val>
                                        </p:tav>
                                        <p:tav tm="100000">
                                          <p:val>
                                            <p:strVal val="#ppt_y-.03"/>
                                          </p:val>
                                        </p:tav>
                                      </p:tavLst>
                                    </p:anim>
                                    <p:anim calcmode="lin" valueType="num">
                                      <p:cBhvr>
                                        <p:cTn id="40" dur="100" accel="100000" fill="hold">
                                          <p:stCondLst>
                                            <p:cond delay="900"/>
                                          </p:stCondLst>
                                        </p:cTn>
                                        <p:tgtEl>
                                          <p:spTgt spid="270339">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41" fill="hold" nodeType="clickPar">
                      <p:stCondLst>
                        <p:cond delay="indefinite"/>
                      </p:stCondLst>
                      <p:childTnLst>
                        <p:par>
                          <p:cTn id="42" fill="hold" nodeType="withGroup">
                            <p:stCondLst>
                              <p:cond delay="0"/>
                            </p:stCondLst>
                            <p:childTnLst>
                              <p:par>
                                <p:cTn id="43" presetID="44" presetClass="entr" presetSubtype="0" fill="hold" grpId="0" nodeType="clickEffect">
                                  <p:stCondLst>
                                    <p:cond delay="0"/>
                                  </p:stCondLst>
                                  <p:childTnLst>
                                    <p:set>
                                      <p:cBhvr>
                                        <p:cTn id="44" dur="1" fill="hold">
                                          <p:stCondLst>
                                            <p:cond delay="0"/>
                                          </p:stCondLst>
                                        </p:cTn>
                                        <p:tgtEl>
                                          <p:spTgt spid="270339">
                                            <p:txEl>
                                              <p:pRg st="4" end="4"/>
                                            </p:txEl>
                                          </p:spTgt>
                                        </p:tgtEl>
                                        <p:attrNameLst>
                                          <p:attrName>style.visibility</p:attrName>
                                        </p:attrNameLst>
                                      </p:cBhvr>
                                      <p:to>
                                        <p:strVal val="visible"/>
                                      </p:to>
                                    </p:set>
                                    <p:animEffect transition="in" filter="fade">
                                      <p:cBhvr>
                                        <p:cTn id="45" dur="500"/>
                                        <p:tgtEl>
                                          <p:spTgt spid="270339">
                                            <p:txEl>
                                              <p:pRg st="4" end="4"/>
                                            </p:txEl>
                                          </p:spTgt>
                                        </p:tgtEl>
                                      </p:cBhvr>
                                    </p:animEffect>
                                    <p:anim calcmode="lin" valueType="num">
                                      <p:cBhvr>
                                        <p:cTn id="46" dur="500" fill="hold"/>
                                        <p:tgtEl>
                                          <p:spTgt spid="270339">
                                            <p:txEl>
                                              <p:pRg st="4" end="4"/>
                                            </p:txEl>
                                          </p:spTgt>
                                        </p:tgtEl>
                                        <p:attrNameLst>
                                          <p:attrName>ppt_x</p:attrName>
                                        </p:attrNameLst>
                                      </p:cBhvr>
                                      <p:tavLst>
                                        <p:tav tm="0">
                                          <p:val>
                                            <p:strVal val="#ppt_x"/>
                                          </p:val>
                                        </p:tav>
                                        <p:tav tm="100000">
                                          <p:val>
                                            <p:strVal val="#ppt_x"/>
                                          </p:val>
                                        </p:tav>
                                      </p:tavLst>
                                    </p:anim>
                                    <p:anim calcmode="lin" valueType="num">
                                      <p:cBhvr>
                                        <p:cTn id="47" dur="500" fill="hold"/>
                                        <p:tgtEl>
                                          <p:spTgt spid="270339">
                                            <p:txEl>
                                              <p:pRg st="4" end="4"/>
                                            </p:txEl>
                                          </p:spTgt>
                                        </p:tgtEl>
                                        <p:attrNameLst>
                                          <p:attrName>ppt_y</p:attrName>
                                        </p:attrNameLst>
                                      </p:cBhvr>
                                      <p:tavLst>
                                        <p:tav tm="0">
                                          <p:val>
                                            <p:strVal val="#ppt_y+.05"/>
                                          </p:val>
                                        </p:tav>
                                        <p:tav tm="100000">
                                          <p:val>
                                            <p:strVal val="#ppt_y"/>
                                          </p:val>
                                        </p:tav>
                                      </p:tavLst>
                                    </p:anim>
                                  </p:childTnLst>
                                </p:cTn>
                              </p:par>
                            </p:childTnLst>
                          </p:cTn>
                        </p:par>
                      </p:childTnLst>
                    </p:cTn>
                  </p:par>
                  <p:par>
                    <p:cTn id="48" fill="hold" nodeType="clickPar">
                      <p:stCondLst>
                        <p:cond delay="indefinite"/>
                      </p:stCondLst>
                      <p:childTnLst>
                        <p:par>
                          <p:cTn id="49" fill="hold" nodeType="withGroup">
                            <p:stCondLst>
                              <p:cond delay="0"/>
                            </p:stCondLst>
                            <p:childTnLst>
                              <p:par>
                                <p:cTn id="50" presetID="37" presetClass="entr" presetSubtype="0" fill="hold" nodeType="clickEffect">
                                  <p:stCondLst>
                                    <p:cond delay="0"/>
                                  </p:stCondLst>
                                  <p:childTnLst>
                                    <p:set>
                                      <p:cBhvr>
                                        <p:cTn id="51" dur="1" fill="hold">
                                          <p:stCondLst>
                                            <p:cond delay="0"/>
                                          </p:stCondLst>
                                        </p:cTn>
                                        <p:tgtEl>
                                          <p:spTgt spid="270339">
                                            <p:txEl>
                                              <p:pRg st="5" end="5"/>
                                            </p:txEl>
                                          </p:spTgt>
                                        </p:tgtEl>
                                        <p:attrNameLst>
                                          <p:attrName>style.visibility</p:attrName>
                                        </p:attrNameLst>
                                      </p:cBhvr>
                                      <p:to>
                                        <p:strVal val="visible"/>
                                      </p:to>
                                    </p:set>
                                    <p:animEffect transition="in" filter="fade">
                                      <p:cBhvr>
                                        <p:cTn id="52" dur="1000"/>
                                        <p:tgtEl>
                                          <p:spTgt spid="270339">
                                            <p:txEl>
                                              <p:pRg st="5" end="5"/>
                                            </p:txEl>
                                          </p:spTgt>
                                        </p:tgtEl>
                                      </p:cBhvr>
                                    </p:animEffect>
                                    <p:anim calcmode="lin" valueType="num">
                                      <p:cBhvr>
                                        <p:cTn id="53" dur="1000" fill="hold"/>
                                        <p:tgtEl>
                                          <p:spTgt spid="270339">
                                            <p:txEl>
                                              <p:pRg st="5" end="5"/>
                                            </p:txEl>
                                          </p:spTgt>
                                        </p:tgtEl>
                                        <p:attrNameLst>
                                          <p:attrName>ppt_x</p:attrName>
                                        </p:attrNameLst>
                                      </p:cBhvr>
                                      <p:tavLst>
                                        <p:tav tm="0">
                                          <p:val>
                                            <p:strVal val="#ppt_x"/>
                                          </p:val>
                                        </p:tav>
                                        <p:tav tm="100000">
                                          <p:val>
                                            <p:strVal val="#ppt_x"/>
                                          </p:val>
                                        </p:tav>
                                      </p:tavLst>
                                    </p:anim>
                                    <p:anim calcmode="lin" valueType="num">
                                      <p:cBhvr>
                                        <p:cTn id="54" dur="900" decel="100000" fill="hold"/>
                                        <p:tgtEl>
                                          <p:spTgt spid="270339">
                                            <p:txEl>
                                              <p:pRg st="5" end="5"/>
                                            </p:txEl>
                                          </p:spTgt>
                                        </p:tgtEl>
                                        <p:attrNameLst>
                                          <p:attrName>ppt_y</p:attrName>
                                        </p:attrNameLst>
                                      </p:cBhvr>
                                      <p:tavLst>
                                        <p:tav tm="0">
                                          <p:val>
                                            <p:strVal val="#ppt_y+1"/>
                                          </p:val>
                                        </p:tav>
                                        <p:tav tm="100000">
                                          <p:val>
                                            <p:strVal val="#ppt_y-.03"/>
                                          </p:val>
                                        </p:tav>
                                      </p:tavLst>
                                    </p:anim>
                                    <p:anim calcmode="lin" valueType="num">
                                      <p:cBhvr>
                                        <p:cTn id="55" dur="100" accel="100000" fill="hold">
                                          <p:stCondLst>
                                            <p:cond delay="900"/>
                                          </p:stCondLst>
                                        </p:cTn>
                                        <p:tgtEl>
                                          <p:spTgt spid="270339">
                                            <p:txEl>
                                              <p:pRg st="5" end="5"/>
                                            </p:txEl>
                                          </p:spTgt>
                                        </p:tgtEl>
                                        <p:attrNameLst>
                                          <p:attrName>ppt_y</p:attrName>
                                        </p:attrNameLst>
                                      </p:cBhvr>
                                      <p:tavLst>
                                        <p:tav tm="0">
                                          <p:val>
                                            <p:strVal val="#ppt_y-.03"/>
                                          </p:val>
                                        </p:tav>
                                        <p:tav tm="100000">
                                          <p:val>
                                            <p:strVal val="#ppt_y"/>
                                          </p:val>
                                        </p:tav>
                                      </p:tavLst>
                                    </p:anim>
                                  </p:childTnLst>
                                </p:cTn>
                              </p:par>
                            </p:childTnLst>
                          </p:cTn>
                        </p:par>
                      </p:childTnLst>
                    </p:cTn>
                  </p:par>
                  <p:par>
                    <p:cTn id="56" fill="hold" nodeType="clickPar">
                      <p:stCondLst>
                        <p:cond delay="indefinite"/>
                      </p:stCondLst>
                      <p:childTnLst>
                        <p:par>
                          <p:cTn id="57" fill="hold" nodeType="withGroup">
                            <p:stCondLst>
                              <p:cond delay="0"/>
                            </p:stCondLst>
                            <p:childTnLst>
                              <p:par>
                                <p:cTn id="58" presetID="37" presetClass="entr" presetSubtype="0" fill="hold" nodeType="clickEffect">
                                  <p:stCondLst>
                                    <p:cond delay="0"/>
                                  </p:stCondLst>
                                  <p:childTnLst>
                                    <p:set>
                                      <p:cBhvr>
                                        <p:cTn id="59" dur="1" fill="hold">
                                          <p:stCondLst>
                                            <p:cond delay="0"/>
                                          </p:stCondLst>
                                        </p:cTn>
                                        <p:tgtEl>
                                          <p:spTgt spid="270339">
                                            <p:txEl>
                                              <p:pRg st="6" end="6"/>
                                            </p:txEl>
                                          </p:spTgt>
                                        </p:tgtEl>
                                        <p:attrNameLst>
                                          <p:attrName>style.visibility</p:attrName>
                                        </p:attrNameLst>
                                      </p:cBhvr>
                                      <p:to>
                                        <p:strVal val="visible"/>
                                      </p:to>
                                    </p:set>
                                    <p:animEffect transition="in" filter="fade">
                                      <p:cBhvr>
                                        <p:cTn id="60" dur="1000"/>
                                        <p:tgtEl>
                                          <p:spTgt spid="270339">
                                            <p:txEl>
                                              <p:pRg st="6" end="6"/>
                                            </p:txEl>
                                          </p:spTgt>
                                        </p:tgtEl>
                                      </p:cBhvr>
                                    </p:animEffect>
                                    <p:anim calcmode="lin" valueType="num">
                                      <p:cBhvr>
                                        <p:cTn id="61" dur="1000" fill="hold"/>
                                        <p:tgtEl>
                                          <p:spTgt spid="270339">
                                            <p:txEl>
                                              <p:pRg st="6" end="6"/>
                                            </p:txEl>
                                          </p:spTgt>
                                        </p:tgtEl>
                                        <p:attrNameLst>
                                          <p:attrName>ppt_x</p:attrName>
                                        </p:attrNameLst>
                                      </p:cBhvr>
                                      <p:tavLst>
                                        <p:tav tm="0">
                                          <p:val>
                                            <p:strVal val="#ppt_x"/>
                                          </p:val>
                                        </p:tav>
                                        <p:tav tm="100000">
                                          <p:val>
                                            <p:strVal val="#ppt_x"/>
                                          </p:val>
                                        </p:tav>
                                      </p:tavLst>
                                    </p:anim>
                                    <p:anim calcmode="lin" valueType="num">
                                      <p:cBhvr>
                                        <p:cTn id="62" dur="900" decel="100000" fill="hold"/>
                                        <p:tgtEl>
                                          <p:spTgt spid="270339">
                                            <p:txEl>
                                              <p:pRg st="6" end="6"/>
                                            </p:txEl>
                                          </p:spTgt>
                                        </p:tgtEl>
                                        <p:attrNameLst>
                                          <p:attrName>ppt_y</p:attrName>
                                        </p:attrNameLst>
                                      </p:cBhvr>
                                      <p:tavLst>
                                        <p:tav tm="0">
                                          <p:val>
                                            <p:strVal val="#ppt_y+1"/>
                                          </p:val>
                                        </p:tav>
                                        <p:tav tm="100000">
                                          <p:val>
                                            <p:strVal val="#ppt_y-.03"/>
                                          </p:val>
                                        </p:tav>
                                      </p:tavLst>
                                    </p:anim>
                                    <p:anim calcmode="lin" valueType="num">
                                      <p:cBhvr>
                                        <p:cTn id="63" dur="100" accel="100000" fill="hold">
                                          <p:stCondLst>
                                            <p:cond delay="900"/>
                                          </p:stCondLst>
                                        </p:cTn>
                                        <p:tgtEl>
                                          <p:spTgt spid="270339">
                                            <p:txEl>
                                              <p:pRg st="6" end="6"/>
                                            </p:txEl>
                                          </p:spTgt>
                                        </p:tgtEl>
                                        <p:attrNameLst>
                                          <p:attrName>ppt_y</p:attrName>
                                        </p:attrNameLst>
                                      </p:cBhvr>
                                      <p:tavLst>
                                        <p:tav tm="0">
                                          <p:val>
                                            <p:strVal val="#ppt_y-.03"/>
                                          </p:val>
                                        </p:tav>
                                        <p:tav tm="100000">
                                          <p:val>
                                            <p:strVal val="#ppt_y"/>
                                          </p:val>
                                        </p:tav>
                                      </p:tavLst>
                                    </p:anim>
                                  </p:childTnLst>
                                </p:cTn>
                              </p:par>
                            </p:childTnLst>
                          </p:cTn>
                        </p:par>
                      </p:childTnLst>
                    </p:cTn>
                  </p:par>
                  <p:par>
                    <p:cTn id="64" fill="hold" nodeType="clickPar">
                      <p:stCondLst>
                        <p:cond delay="indefinite"/>
                      </p:stCondLst>
                      <p:childTnLst>
                        <p:par>
                          <p:cTn id="65" fill="hold" nodeType="withGroup">
                            <p:stCondLst>
                              <p:cond delay="0"/>
                            </p:stCondLst>
                            <p:childTnLst>
                              <p:par>
                                <p:cTn id="66" presetID="37" presetClass="entr" presetSubtype="0" fill="hold" nodeType="clickEffect">
                                  <p:stCondLst>
                                    <p:cond delay="0"/>
                                  </p:stCondLst>
                                  <p:childTnLst>
                                    <p:set>
                                      <p:cBhvr>
                                        <p:cTn id="67" dur="1" fill="hold">
                                          <p:stCondLst>
                                            <p:cond delay="0"/>
                                          </p:stCondLst>
                                        </p:cTn>
                                        <p:tgtEl>
                                          <p:spTgt spid="270339">
                                            <p:txEl>
                                              <p:pRg st="7" end="7"/>
                                            </p:txEl>
                                          </p:spTgt>
                                        </p:tgtEl>
                                        <p:attrNameLst>
                                          <p:attrName>style.visibility</p:attrName>
                                        </p:attrNameLst>
                                      </p:cBhvr>
                                      <p:to>
                                        <p:strVal val="visible"/>
                                      </p:to>
                                    </p:set>
                                    <p:animEffect transition="in" filter="fade">
                                      <p:cBhvr>
                                        <p:cTn id="68" dur="1000"/>
                                        <p:tgtEl>
                                          <p:spTgt spid="270339">
                                            <p:txEl>
                                              <p:pRg st="7" end="7"/>
                                            </p:txEl>
                                          </p:spTgt>
                                        </p:tgtEl>
                                      </p:cBhvr>
                                    </p:animEffect>
                                    <p:anim calcmode="lin" valueType="num">
                                      <p:cBhvr>
                                        <p:cTn id="69" dur="1000" fill="hold"/>
                                        <p:tgtEl>
                                          <p:spTgt spid="270339">
                                            <p:txEl>
                                              <p:pRg st="7" end="7"/>
                                            </p:txEl>
                                          </p:spTgt>
                                        </p:tgtEl>
                                        <p:attrNameLst>
                                          <p:attrName>ppt_x</p:attrName>
                                        </p:attrNameLst>
                                      </p:cBhvr>
                                      <p:tavLst>
                                        <p:tav tm="0">
                                          <p:val>
                                            <p:strVal val="#ppt_x"/>
                                          </p:val>
                                        </p:tav>
                                        <p:tav tm="100000">
                                          <p:val>
                                            <p:strVal val="#ppt_x"/>
                                          </p:val>
                                        </p:tav>
                                      </p:tavLst>
                                    </p:anim>
                                    <p:anim calcmode="lin" valueType="num">
                                      <p:cBhvr>
                                        <p:cTn id="70" dur="900" decel="100000" fill="hold"/>
                                        <p:tgtEl>
                                          <p:spTgt spid="270339">
                                            <p:txEl>
                                              <p:pRg st="7" end="7"/>
                                            </p:txEl>
                                          </p:spTgt>
                                        </p:tgtEl>
                                        <p:attrNameLst>
                                          <p:attrName>ppt_y</p:attrName>
                                        </p:attrNameLst>
                                      </p:cBhvr>
                                      <p:tavLst>
                                        <p:tav tm="0">
                                          <p:val>
                                            <p:strVal val="#ppt_y+1"/>
                                          </p:val>
                                        </p:tav>
                                        <p:tav tm="100000">
                                          <p:val>
                                            <p:strVal val="#ppt_y-.03"/>
                                          </p:val>
                                        </p:tav>
                                      </p:tavLst>
                                    </p:anim>
                                    <p:anim calcmode="lin" valueType="num">
                                      <p:cBhvr>
                                        <p:cTn id="71" dur="100" accel="100000" fill="hold">
                                          <p:stCondLst>
                                            <p:cond delay="900"/>
                                          </p:stCondLst>
                                        </p:cTn>
                                        <p:tgtEl>
                                          <p:spTgt spid="270339">
                                            <p:txEl>
                                              <p:pRg st="7" end="7"/>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0338" grpId="0"/>
      <p:bldP spid="270339" grpId="0" build="p"/>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3474" name="Rectangle 2"/>
          <p:cNvSpPr>
            <a:spLocks noGrp="1" noChangeArrowheads="1"/>
          </p:cNvSpPr>
          <p:nvPr>
            <p:ph type="title"/>
          </p:nvPr>
        </p:nvSpPr>
        <p:spPr>
          <a:xfrm>
            <a:off x="1547813" y="1268413"/>
            <a:ext cx="6402387" cy="985837"/>
          </a:xfrm>
        </p:spPr>
        <p:txBody>
          <a:bodyPr/>
          <a:lstStyle/>
          <a:p>
            <a:pPr algn="ctr"/>
            <a:r>
              <a:rPr lang="ar-SA" sz="2400" b="1">
                <a:solidFill>
                  <a:schemeClr val="accent2"/>
                </a:solidFill>
              </a:rPr>
              <a:t>التكاثر الدقيق وزراعة الأنسجة</a:t>
            </a:r>
            <a:r>
              <a:rPr lang="en-US" sz="2400" b="1"/>
              <a:t/>
            </a:r>
            <a:br>
              <a:rPr lang="en-US" sz="2400" b="1"/>
            </a:br>
            <a:r>
              <a:rPr lang="en-US" sz="2400" b="1">
                <a:solidFill>
                  <a:schemeClr val="accent1"/>
                </a:solidFill>
              </a:rPr>
              <a:t>Micro Propagation and Tissue culture</a:t>
            </a:r>
          </a:p>
        </p:txBody>
      </p:sp>
      <p:sp>
        <p:nvSpPr>
          <p:cNvPr id="233475" name="Rectangle 3"/>
          <p:cNvSpPr>
            <a:spLocks noGrp="1" noChangeArrowheads="1"/>
          </p:cNvSpPr>
          <p:nvPr>
            <p:ph idx="1"/>
          </p:nvPr>
        </p:nvSpPr>
        <p:spPr>
          <a:xfrm>
            <a:off x="1042988" y="2420938"/>
            <a:ext cx="7200900" cy="3671887"/>
          </a:xfrm>
        </p:spPr>
        <p:txBody>
          <a:bodyPr/>
          <a:lstStyle/>
          <a:p>
            <a:pPr algn="just" rtl="1">
              <a:lnSpc>
                <a:spcPct val="80000"/>
              </a:lnSpc>
            </a:pPr>
            <a:r>
              <a:rPr lang="ar-SA" sz="1800"/>
              <a:t>يقصد بزراعة الأنسجة النمو المعقم للخلايا والأنسجة أو الأعضاء في بيئة صناعية</a:t>
            </a:r>
            <a:r>
              <a:rPr lang="en-US" sz="1800"/>
              <a:t>.</a:t>
            </a:r>
            <a:r>
              <a:rPr lang="ar-SA" sz="1800"/>
              <a:t> ثم تطور الجزء المزروع تحت ظروف محدودة من الحرارة والضوء مع وجود فيتامينات – أملاح معدنية – سكروز – مستخلص خميرة ، منظمات نمو مثل الأكسينات – السيتوكينينات – الجبريلينات ، مواد كيميائية مثل الكولشيسين ، أحماض أمينية ، مركبات عضوية – الأسبرجين – الأرجنسين – اليوريا – الجلوتامين – البيوربين .</a:t>
            </a:r>
          </a:p>
          <a:p>
            <a:pPr algn="just" rtl="1">
              <a:lnSpc>
                <a:spcPct val="80000"/>
              </a:lnSpc>
            </a:pPr>
            <a:r>
              <a:rPr lang="ar-SA" sz="1800"/>
              <a:t> وتعرف زراعة الأنسجة الآن بـ (التكاثر الدقيق) وتشمل زراعة الأنسجة عادة</a:t>
            </a:r>
            <a:endParaRPr lang="ar-SA" sz="1800">
              <a:cs typeface="Tahoma" pitchFamily="34" charset="0"/>
            </a:endParaRPr>
          </a:p>
          <a:p>
            <a:pPr algn="just" rtl="1">
              <a:lnSpc>
                <a:spcPct val="80000"/>
              </a:lnSpc>
              <a:buFont typeface="Wingdings" pitchFamily="2" charset="2"/>
              <a:buNone/>
            </a:pPr>
            <a:endParaRPr lang="ar-SA" sz="1200">
              <a:cs typeface="Tahoma" pitchFamily="34" charset="0"/>
            </a:endParaRPr>
          </a:p>
          <a:p>
            <a:pPr algn="just" rtl="1">
              <a:lnSpc>
                <a:spcPct val="80000"/>
              </a:lnSpc>
              <a:buFont typeface="Wingdings" pitchFamily="2" charset="2"/>
              <a:buNone/>
            </a:pPr>
            <a:r>
              <a:rPr lang="ar-SA" sz="1800"/>
              <a:t> ثلاث خطوات محدودة وهى :</a:t>
            </a:r>
          </a:p>
          <a:p>
            <a:pPr algn="just" rtl="1">
              <a:lnSpc>
                <a:spcPct val="80000"/>
              </a:lnSpc>
            </a:pPr>
            <a:r>
              <a:rPr lang="ar-SA" sz="1800"/>
              <a:t>إعداد مزرعة معقمة .</a:t>
            </a:r>
          </a:p>
          <a:p>
            <a:pPr algn="just" rtl="1">
              <a:lnSpc>
                <a:spcPct val="80000"/>
              </a:lnSpc>
            </a:pPr>
            <a:r>
              <a:rPr lang="ar-SA" sz="1800"/>
              <a:t>إكثار المادة النباتية .</a:t>
            </a:r>
          </a:p>
          <a:p>
            <a:pPr algn="just" rtl="1">
              <a:lnSpc>
                <a:spcPct val="80000"/>
              </a:lnSpc>
            </a:pPr>
            <a:r>
              <a:rPr lang="ar-SA" sz="1800"/>
              <a:t>إعداد وتهيئة المادة النباتية للنمو المستقل بواسطة الأقلمة والتقسية</a:t>
            </a:r>
            <a:r>
              <a:rPr lang="ar-SA" sz="1800">
                <a:solidFill>
                  <a:schemeClr val="accent2"/>
                </a:solidFill>
              </a:rPr>
              <a:t> .</a:t>
            </a:r>
            <a:r>
              <a:rPr lang="en-US" sz="1800">
                <a:solidFill>
                  <a:schemeClr val="accent2"/>
                </a:solidFill>
              </a:rPr>
              <a:t> </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8" presetClass="entr" presetSubtype="0" fill="hold" grpId="0" nodeType="withEffect">
                                  <p:stCondLst>
                                    <p:cond delay="0"/>
                                  </p:stCondLst>
                                  <p:childTnLst>
                                    <p:set>
                                      <p:cBhvr>
                                        <p:cTn id="6" dur="1" fill="hold">
                                          <p:stCondLst>
                                            <p:cond delay="0"/>
                                          </p:stCondLst>
                                        </p:cTn>
                                        <p:tgtEl>
                                          <p:spTgt spid="233474"/>
                                        </p:tgtEl>
                                        <p:attrNameLst>
                                          <p:attrName>style.visibility</p:attrName>
                                        </p:attrNameLst>
                                      </p:cBhvr>
                                      <p:to>
                                        <p:strVal val="visible"/>
                                      </p:to>
                                    </p:set>
                                    <p:anim calcmode="lin" valueType="num">
                                      <p:cBhvr>
                                        <p:cTn id="7" dur="15000" fill="hold"/>
                                        <p:tgtEl>
                                          <p:spTgt spid="233474"/>
                                        </p:tgtEl>
                                        <p:attrNameLst>
                                          <p:attrName>ppt_x</p:attrName>
                                        </p:attrNameLst>
                                      </p:cBhvr>
                                      <p:tavLst>
                                        <p:tav tm="0">
                                          <p:val>
                                            <p:strVal val="#ppt_x"/>
                                          </p:val>
                                        </p:tav>
                                        <p:tav tm="100000">
                                          <p:val>
                                            <p:strVal val="#ppt_x"/>
                                          </p:val>
                                        </p:tav>
                                      </p:tavLst>
                                    </p:anim>
                                    <p:anim calcmode="lin" valueType="num">
                                      <p:cBhvr>
                                        <p:cTn id="8" dur="15000" fill="hold"/>
                                        <p:tgtEl>
                                          <p:spTgt spid="233474"/>
                                        </p:tgtEl>
                                        <p:attrNameLst>
                                          <p:attrName>ppt_y</p:attrName>
                                        </p:attrNameLst>
                                      </p:cBhvr>
                                      <p:tavLst>
                                        <p:tav tm="0">
                                          <p:val>
                                            <p:strVal val="#ppt_y+1"/>
                                          </p:val>
                                        </p:tav>
                                        <p:tav tm="100000">
                                          <p:val>
                                            <p:strVal val="#ppt_y-1"/>
                                          </p:val>
                                        </p:tav>
                                      </p:tavLst>
                                    </p:anim>
                                  </p:childTnLst>
                                </p:cTn>
                              </p:par>
                              <p:par>
                                <p:cTn id="9" presetID="28" presetClass="entr" presetSubtype="0" fill="hold" grpId="0" nodeType="withEffect">
                                  <p:stCondLst>
                                    <p:cond delay="0"/>
                                  </p:stCondLst>
                                  <p:childTnLst>
                                    <p:set>
                                      <p:cBhvr>
                                        <p:cTn id="10" dur="1" fill="hold">
                                          <p:stCondLst>
                                            <p:cond delay="0"/>
                                          </p:stCondLst>
                                        </p:cTn>
                                        <p:tgtEl>
                                          <p:spTgt spid="233475">
                                            <p:txEl>
                                              <p:pRg st="0" end="0"/>
                                            </p:txEl>
                                          </p:spTgt>
                                        </p:tgtEl>
                                        <p:attrNameLst>
                                          <p:attrName>style.visibility</p:attrName>
                                        </p:attrNameLst>
                                      </p:cBhvr>
                                      <p:to>
                                        <p:strVal val="visible"/>
                                      </p:to>
                                    </p:set>
                                    <p:anim calcmode="lin" valueType="num">
                                      <p:cBhvr>
                                        <p:cTn id="11" dur="15000" fill="hold"/>
                                        <p:tgtEl>
                                          <p:spTgt spid="233475">
                                            <p:txEl>
                                              <p:pRg st="0" end="0"/>
                                            </p:txEl>
                                          </p:spTgt>
                                        </p:tgtEl>
                                        <p:attrNameLst>
                                          <p:attrName>ppt_x</p:attrName>
                                        </p:attrNameLst>
                                      </p:cBhvr>
                                      <p:tavLst>
                                        <p:tav tm="0">
                                          <p:val>
                                            <p:strVal val="#ppt_x"/>
                                          </p:val>
                                        </p:tav>
                                        <p:tav tm="100000">
                                          <p:val>
                                            <p:strVal val="#ppt_x"/>
                                          </p:val>
                                        </p:tav>
                                      </p:tavLst>
                                    </p:anim>
                                    <p:anim calcmode="lin" valueType="num">
                                      <p:cBhvr>
                                        <p:cTn id="12" dur="15000" fill="hold"/>
                                        <p:tgtEl>
                                          <p:spTgt spid="233475">
                                            <p:txEl>
                                              <p:pRg st="0" end="0"/>
                                            </p:txEl>
                                          </p:spTgt>
                                        </p:tgtEl>
                                        <p:attrNameLst>
                                          <p:attrName>ppt_y</p:attrName>
                                        </p:attrNameLst>
                                      </p:cBhvr>
                                      <p:tavLst>
                                        <p:tav tm="0">
                                          <p:val>
                                            <p:strVal val="#ppt_y+1"/>
                                          </p:val>
                                        </p:tav>
                                        <p:tav tm="100000">
                                          <p:val>
                                            <p:strVal val="#ppt_y-1"/>
                                          </p:val>
                                        </p:tav>
                                      </p:tavLst>
                                    </p:anim>
                                  </p:childTnLst>
                                </p:cTn>
                              </p:par>
                              <p:par>
                                <p:cTn id="13" presetID="28" presetClass="entr" presetSubtype="0" fill="hold" grpId="0" nodeType="withEffect">
                                  <p:stCondLst>
                                    <p:cond delay="0"/>
                                  </p:stCondLst>
                                  <p:childTnLst>
                                    <p:set>
                                      <p:cBhvr>
                                        <p:cTn id="14" dur="1" fill="hold">
                                          <p:stCondLst>
                                            <p:cond delay="0"/>
                                          </p:stCondLst>
                                        </p:cTn>
                                        <p:tgtEl>
                                          <p:spTgt spid="233475">
                                            <p:txEl>
                                              <p:pRg st="1" end="1"/>
                                            </p:txEl>
                                          </p:spTgt>
                                        </p:tgtEl>
                                        <p:attrNameLst>
                                          <p:attrName>style.visibility</p:attrName>
                                        </p:attrNameLst>
                                      </p:cBhvr>
                                      <p:to>
                                        <p:strVal val="visible"/>
                                      </p:to>
                                    </p:set>
                                    <p:anim calcmode="lin" valueType="num">
                                      <p:cBhvr>
                                        <p:cTn id="15" dur="15000" fill="hold"/>
                                        <p:tgtEl>
                                          <p:spTgt spid="233475">
                                            <p:txEl>
                                              <p:pRg st="1" end="1"/>
                                            </p:txEl>
                                          </p:spTgt>
                                        </p:tgtEl>
                                        <p:attrNameLst>
                                          <p:attrName>ppt_x</p:attrName>
                                        </p:attrNameLst>
                                      </p:cBhvr>
                                      <p:tavLst>
                                        <p:tav tm="0">
                                          <p:val>
                                            <p:strVal val="#ppt_x"/>
                                          </p:val>
                                        </p:tav>
                                        <p:tav tm="100000">
                                          <p:val>
                                            <p:strVal val="#ppt_x"/>
                                          </p:val>
                                        </p:tav>
                                      </p:tavLst>
                                    </p:anim>
                                    <p:anim calcmode="lin" valueType="num">
                                      <p:cBhvr>
                                        <p:cTn id="16" dur="15000" fill="hold"/>
                                        <p:tgtEl>
                                          <p:spTgt spid="233475">
                                            <p:txEl>
                                              <p:pRg st="1" end="1"/>
                                            </p:txEl>
                                          </p:spTgt>
                                        </p:tgtEl>
                                        <p:attrNameLst>
                                          <p:attrName>ppt_y</p:attrName>
                                        </p:attrNameLst>
                                      </p:cBhvr>
                                      <p:tavLst>
                                        <p:tav tm="0">
                                          <p:val>
                                            <p:strVal val="#ppt_y+1"/>
                                          </p:val>
                                        </p:tav>
                                        <p:tav tm="100000">
                                          <p:val>
                                            <p:strVal val="#ppt_y-1"/>
                                          </p:val>
                                        </p:tav>
                                      </p:tavLst>
                                    </p:anim>
                                  </p:childTnLst>
                                </p:cTn>
                              </p:par>
                              <p:par>
                                <p:cTn id="17" presetID="28" presetClass="entr" presetSubtype="0" fill="hold" grpId="0" nodeType="withEffect">
                                  <p:stCondLst>
                                    <p:cond delay="0"/>
                                  </p:stCondLst>
                                  <p:childTnLst>
                                    <p:set>
                                      <p:cBhvr>
                                        <p:cTn id="18" dur="1" fill="hold">
                                          <p:stCondLst>
                                            <p:cond delay="0"/>
                                          </p:stCondLst>
                                        </p:cTn>
                                        <p:tgtEl>
                                          <p:spTgt spid="233475">
                                            <p:txEl>
                                              <p:pRg st="3" end="3"/>
                                            </p:txEl>
                                          </p:spTgt>
                                        </p:tgtEl>
                                        <p:attrNameLst>
                                          <p:attrName>style.visibility</p:attrName>
                                        </p:attrNameLst>
                                      </p:cBhvr>
                                      <p:to>
                                        <p:strVal val="visible"/>
                                      </p:to>
                                    </p:set>
                                    <p:anim calcmode="lin" valueType="num">
                                      <p:cBhvr>
                                        <p:cTn id="19" dur="15000" fill="hold"/>
                                        <p:tgtEl>
                                          <p:spTgt spid="233475">
                                            <p:txEl>
                                              <p:pRg st="3" end="3"/>
                                            </p:txEl>
                                          </p:spTgt>
                                        </p:tgtEl>
                                        <p:attrNameLst>
                                          <p:attrName>ppt_x</p:attrName>
                                        </p:attrNameLst>
                                      </p:cBhvr>
                                      <p:tavLst>
                                        <p:tav tm="0">
                                          <p:val>
                                            <p:strVal val="#ppt_x"/>
                                          </p:val>
                                        </p:tav>
                                        <p:tav tm="100000">
                                          <p:val>
                                            <p:strVal val="#ppt_x"/>
                                          </p:val>
                                        </p:tav>
                                      </p:tavLst>
                                    </p:anim>
                                    <p:anim calcmode="lin" valueType="num">
                                      <p:cBhvr>
                                        <p:cTn id="20" dur="15000" fill="hold"/>
                                        <p:tgtEl>
                                          <p:spTgt spid="233475">
                                            <p:txEl>
                                              <p:pRg st="3" end="3"/>
                                            </p:txEl>
                                          </p:spTgt>
                                        </p:tgtEl>
                                        <p:attrNameLst>
                                          <p:attrName>ppt_y</p:attrName>
                                        </p:attrNameLst>
                                      </p:cBhvr>
                                      <p:tavLst>
                                        <p:tav tm="0">
                                          <p:val>
                                            <p:strVal val="#ppt_y+1"/>
                                          </p:val>
                                        </p:tav>
                                        <p:tav tm="100000">
                                          <p:val>
                                            <p:strVal val="#ppt_y-1"/>
                                          </p:val>
                                        </p:tav>
                                      </p:tavLst>
                                    </p:anim>
                                  </p:childTnLst>
                                </p:cTn>
                              </p:par>
                              <p:par>
                                <p:cTn id="21" presetID="28" presetClass="entr" presetSubtype="0" fill="hold" grpId="0" nodeType="withEffect">
                                  <p:stCondLst>
                                    <p:cond delay="0"/>
                                  </p:stCondLst>
                                  <p:childTnLst>
                                    <p:set>
                                      <p:cBhvr>
                                        <p:cTn id="22" dur="1" fill="hold">
                                          <p:stCondLst>
                                            <p:cond delay="0"/>
                                          </p:stCondLst>
                                        </p:cTn>
                                        <p:tgtEl>
                                          <p:spTgt spid="233475">
                                            <p:txEl>
                                              <p:pRg st="4" end="4"/>
                                            </p:txEl>
                                          </p:spTgt>
                                        </p:tgtEl>
                                        <p:attrNameLst>
                                          <p:attrName>style.visibility</p:attrName>
                                        </p:attrNameLst>
                                      </p:cBhvr>
                                      <p:to>
                                        <p:strVal val="visible"/>
                                      </p:to>
                                    </p:set>
                                    <p:anim calcmode="lin" valueType="num">
                                      <p:cBhvr>
                                        <p:cTn id="23" dur="15000" fill="hold"/>
                                        <p:tgtEl>
                                          <p:spTgt spid="233475">
                                            <p:txEl>
                                              <p:pRg st="4" end="4"/>
                                            </p:txEl>
                                          </p:spTgt>
                                        </p:tgtEl>
                                        <p:attrNameLst>
                                          <p:attrName>ppt_x</p:attrName>
                                        </p:attrNameLst>
                                      </p:cBhvr>
                                      <p:tavLst>
                                        <p:tav tm="0">
                                          <p:val>
                                            <p:strVal val="#ppt_x"/>
                                          </p:val>
                                        </p:tav>
                                        <p:tav tm="100000">
                                          <p:val>
                                            <p:strVal val="#ppt_x"/>
                                          </p:val>
                                        </p:tav>
                                      </p:tavLst>
                                    </p:anim>
                                    <p:anim calcmode="lin" valueType="num">
                                      <p:cBhvr>
                                        <p:cTn id="24" dur="15000" fill="hold"/>
                                        <p:tgtEl>
                                          <p:spTgt spid="233475">
                                            <p:txEl>
                                              <p:pRg st="4" end="4"/>
                                            </p:txEl>
                                          </p:spTgt>
                                        </p:tgtEl>
                                        <p:attrNameLst>
                                          <p:attrName>ppt_y</p:attrName>
                                        </p:attrNameLst>
                                      </p:cBhvr>
                                      <p:tavLst>
                                        <p:tav tm="0">
                                          <p:val>
                                            <p:strVal val="#ppt_y+1"/>
                                          </p:val>
                                        </p:tav>
                                        <p:tav tm="100000">
                                          <p:val>
                                            <p:strVal val="#ppt_y-1"/>
                                          </p:val>
                                        </p:tav>
                                      </p:tavLst>
                                    </p:anim>
                                  </p:childTnLst>
                                </p:cTn>
                              </p:par>
                              <p:par>
                                <p:cTn id="25" presetID="28" presetClass="entr" presetSubtype="0" fill="hold" grpId="0" nodeType="withEffect">
                                  <p:stCondLst>
                                    <p:cond delay="0"/>
                                  </p:stCondLst>
                                  <p:childTnLst>
                                    <p:set>
                                      <p:cBhvr>
                                        <p:cTn id="26" dur="1" fill="hold">
                                          <p:stCondLst>
                                            <p:cond delay="0"/>
                                          </p:stCondLst>
                                        </p:cTn>
                                        <p:tgtEl>
                                          <p:spTgt spid="233475">
                                            <p:txEl>
                                              <p:pRg st="5" end="5"/>
                                            </p:txEl>
                                          </p:spTgt>
                                        </p:tgtEl>
                                        <p:attrNameLst>
                                          <p:attrName>style.visibility</p:attrName>
                                        </p:attrNameLst>
                                      </p:cBhvr>
                                      <p:to>
                                        <p:strVal val="visible"/>
                                      </p:to>
                                    </p:set>
                                    <p:anim calcmode="lin" valueType="num">
                                      <p:cBhvr>
                                        <p:cTn id="27" dur="15000" fill="hold"/>
                                        <p:tgtEl>
                                          <p:spTgt spid="233475">
                                            <p:txEl>
                                              <p:pRg st="5" end="5"/>
                                            </p:txEl>
                                          </p:spTgt>
                                        </p:tgtEl>
                                        <p:attrNameLst>
                                          <p:attrName>ppt_x</p:attrName>
                                        </p:attrNameLst>
                                      </p:cBhvr>
                                      <p:tavLst>
                                        <p:tav tm="0">
                                          <p:val>
                                            <p:strVal val="#ppt_x"/>
                                          </p:val>
                                        </p:tav>
                                        <p:tav tm="100000">
                                          <p:val>
                                            <p:strVal val="#ppt_x"/>
                                          </p:val>
                                        </p:tav>
                                      </p:tavLst>
                                    </p:anim>
                                    <p:anim calcmode="lin" valueType="num">
                                      <p:cBhvr>
                                        <p:cTn id="28" dur="15000" fill="hold"/>
                                        <p:tgtEl>
                                          <p:spTgt spid="233475">
                                            <p:txEl>
                                              <p:pRg st="5" end="5"/>
                                            </p:txEl>
                                          </p:spTgt>
                                        </p:tgtEl>
                                        <p:attrNameLst>
                                          <p:attrName>ppt_y</p:attrName>
                                        </p:attrNameLst>
                                      </p:cBhvr>
                                      <p:tavLst>
                                        <p:tav tm="0">
                                          <p:val>
                                            <p:strVal val="#ppt_y+1"/>
                                          </p:val>
                                        </p:tav>
                                        <p:tav tm="100000">
                                          <p:val>
                                            <p:strVal val="#ppt_y-1"/>
                                          </p:val>
                                        </p:tav>
                                      </p:tavLst>
                                    </p:anim>
                                  </p:childTnLst>
                                </p:cTn>
                              </p:par>
                              <p:par>
                                <p:cTn id="29" presetID="28" presetClass="entr" presetSubtype="0" fill="hold" grpId="0" nodeType="withEffect">
                                  <p:stCondLst>
                                    <p:cond delay="0"/>
                                  </p:stCondLst>
                                  <p:childTnLst>
                                    <p:set>
                                      <p:cBhvr>
                                        <p:cTn id="30" dur="1" fill="hold">
                                          <p:stCondLst>
                                            <p:cond delay="0"/>
                                          </p:stCondLst>
                                        </p:cTn>
                                        <p:tgtEl>
                                          <p:spTgt spid="233475">
                                            <p:txEl>
                                              <p:pRg st="6" end="6"/>
                                            </p:txEl>
                                          </p:spTgt>
                                        </p:tgtEl>
                                        <p:attrNameLst>
                                          <p:attrName>style.visibility</p:attrName>
                                        </p:attrNameLst>
                                      </p:cBhvr>
                                      <p:to>
                                        <p:strVal val="visible"/>
                                      </p:to>
                                    </p:set>
                                    <p:anim calcmode="lin" valueType="num">
                                      <p:cBhvr>
                                        <p:cTn id="31" dur="15000" fill="hold"/>
                                        <p:tgtEl>
                                          <p:spTgt spid="233475">
                                            <p:txEl>
                                              <p:pRg st="6" end="6"/>
                                            </p:txEl>
                                          </p:spTgt>
                                        </p:tgtEl>
                                        <p:attrNameLst>
                                          <p:attrName>ppt_x</p:attrName>
                                        </p:attrNameLst>
                                      </p:cBhvr>
                                      <p:tavLst>
                                        <p:tav tm="0">
                                          <p:val>
                                            <p:strVal val="#ppt_x"/>
                                          </p:val>
                                        </p:tav>
                                        <p:tav tm="100000">
                                          <p:val>
                                            <p:strVal val="#ppt_x"/>
                                          </p:val>
                                        </p:tav>
                                      </p:tavLst>
                                    </p:anim>
                                    <p:anim calcmode="lin" valueType="num">
                                      <p:cBhvr>
                                        <p:cTn id="32" dur="15000" fill="hold"/>
                                        <p:tgtEl>
                                          <p:spTgt spid="233475">
                                            <p:txEl>
                                              <p:pRg st="6" end="6"/>
                                            </p:txEl>
                                          </p:spTgt>
                                        </p:tgtEl>
                                        <p:attrNameLst>
                                          <p:attrName>ppt_y</p:attrName>
                                        </p:attrNameLst>
                                      </p:cBhvr>
                                      <p:tavLst>
                                        <p:tav tm="0">
                                          <p:val>
                                            <p:strVal val="#ppt_y+1"/>
                                          </p:val>
                                        </p:tav>
                                        <p:tav tm="100000">
                                          <p:val>
                                            <p:strVal val="#ppt_y-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3474" grpId="0"/>
      <p:bldP spid="233475" grpId="0" build="allAtOnce"/>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1363" name="Rectangle 3"/>
          <p:cNvSpPr>
            <a:spLocks noGrp="1" noChangeArrowheads="1"/>
          </p:cNvSpPr>
          <p:nvPr>
            <p:ph idx="1"/>
          </p:nvPr>
        </p:nvSpPr>
        <p:spPr>
          <a:xfrm>
            <a:off x="250825" y="1903413"/>
            <a:ext cx="8301038" cy="4333875"/>
          </a:xfrm>
        </p:spPr>
        <p:txBody>
          <a:bodyPr/>
          <a:lstStyle/>
          <a:p>
            <a:pPr algn="just" rtl="1">
              <a:lnSpc>
                <a:spcPct val="90000"/>
              </a:lnSpc>
            </a:pPr>
            <a:r>
              <a:rPr lang="ar-SA" sz="2400"/>
              <a:t>قواعد نجاح هذا التكنيك</a:t>
            </a:r>
            <a:r>
              <a:rPr lang="ar-SA" sz="2400">
                <a:cs typeface="Tahoma" pitchFamily="34" charset="0"/>
              </a:rPr>
              <a:t>(</a:t>
            </a:r>
            <a:r>
              <a:rPr lang="ar-SA" sz="2400"/>
              <a:t>إكثار الأوركيد</a:t>
            </a:r>
            <a:r>
              <a:rPr lang="ar-SA" sz="2400">
                <a:cs typeface="Tahoma" pitchFamily="34" charset="0"/>
              </a:rPr>
              <a:t>)</a:t>
            </a:r>
            <a:r>
              <a:rPr lang="ar-SA" sz="2400"/>
              <a:t> من خلال تقسيمه مراحل الإكثار إلي ثلاثة مراحل</a:t>
            </a:r>
            <a:r>
              <a:rPr lang="ar-EG" sz="2400"/>
              <a:t>:</a:t>
            </a:r>
          </a:p>
          <a:p>
            <a:pPr lvl="1" algn="just" rtl="1">
              <a:lnSpc>
                <a:spcPct val="90000"/>
              </a:lnSpc>
            </a:pPr>
            <a:r>
              <a:rPr lang="ar-SA" sz="2000"/>
              <a:t>الوصول إلي زراعة في وسط معقم </a:t>
            </a:r>
            <a:r>
              <a:rPr lang="en-US" sz="2000"/>
              <a:t>Establishment</a:t>
            </a:r>
            <a:r>
              <a:rPr lang="ar-EG" sz="2000"/>
              <a:t> .</a:t>
            </a:r>
            <a:endParaRPr lang="ar-EG" sz="2000" b="1"/>
          </a:p>
          <a:p>
            <a:pPr lvl="1" algn="just" rtl="1">
              <a:lnSpc>
                <a:spcPct val="90000"/>
              </a:lnSpc>
            </a:pPr>
            <a:r>
              <a:rPr lang="ar-SA" sz="2000"/>
              <a:t>تضاعف و زيادة الجزء النباتي .</a:t>
            </a:r>
            <a:endParaRPr lang="ar-SA" sz="2000" b="1"/>
          </a:p>
          <a:p>
            <a:pPr lvl="1" algn="just" rtl="1">
              <a:lnSpc>
                <a:spcPct val="90000"/>
              </a:lnSpc>
            </a:pPr>
            <a:r>
              <a:rPr lang="ar-SA" sz="2000"/>
              <a:t>التحذير و التقسية و النقل إلي التربة </a:t>
            </a:r>
            <a:r>
              <a:rPr lang="ar-EG" sz="2000"/>
              <a:t>.</a:t>
            </a:r>
          </a:p>
          <a:p>
            <a:pPr algn="just" rtl="1">
              <a:lnSpc>
                <a:spcPct val="90000"/>
              </a:lnSpc>
              <a:buFont typeface="Wingdings" pitchFamily="2" charset="2"/>
              <a:buNone/>
            </a:pPr>
            <a:r>
              <a:rPr lang="ar-EG" sz="2000">
                <a:solidFill>
                  <a:schemeClr val="tx2"/>
                </a:solidFill>
              </a:rPr>
              <a:t> </a:t>
            </a:r>
            <a:r>
              <a:rPr lang="ar-SA" sz="2000" b="1">
                <a:solidFill>
                  <a:schemeClr val="tx2"/>
                </a:solidFill>
              </a:rPr>
              <a:t>يوجد العديد من المحاصيل البستانية يتكاثر بهذه الطريقة تجارياً مثل :</a:t>
            </a:r>
            <a:endParaRPr lang="en-US" sz="2000" b="1">
              <a:solidFill>
                <a:schemeClr val="tx2"/>
              </a:solidFill>
            </a:endParaRPr>
          </a:p>
          <a:p>
            <a:pPr algn="just" rtl="1">
              <a:lnSpc>
                <a:spcPct val="90000"/>
              </a:lnSpc>
              <a:buFont typeface="Wingdings" pitchFamily="2" charset="2"/>
              <a:buNone/>
            </a:pPr>
            <a:r>
              <a:rPr lang="en-US" sz="2000">
                <a:solidFill>
                  <a:schemeClr val="tx2"/>
                </a:solidFill>
              </a:rPr>
              <a:t> </a:t>
            </a:r>
            <a:r>
              <a:rPr lang="ar-SA" sz="2000"/>
              <a:t>–</a:t>
            </a:r>
            <a:r>
              <a:rPr lang="ar-EG" sz="3200"/>
              <a:t> </a:t>
            </a:r>
            <a:r>
              <a:rPr lang="ar-SA" sz="2000"/>
              <a:t>الأتنوريم</a:t>
            </a:r>
            <a:r>
              <a:rPr lang="ar-EG" sz="2000"/>
              <a:t>			 </a:t>
            </a:r>
            <a:r>
              <a:rPr lang="ar-SA" sz="2000"/>
              <a:t>– الجلاديوس </a:t>
            </a:r>
            <a:endParaRPr lang="ar-EG" sz="2000"/>
          </a:p>
          <a:p>
            <a:pPr algn="just" rtl="1">
              <a:lnSpc>
                <a:spcPct val="90000"/>
              </a:lnSpc>
              <a:buFont typeface="Wingdings" pitchFamily="2" charset="2"/>
              <a:buNone/>
            </a:pPr>
            <a:r>
              <a:rPr lang="ar-SA" sz="2000"/>
              <a:t> – الكريزانثم </a:t>
            </a:r>
            <a:r>
              <a:rPr lang="ar-EG" sz="2000"/>
              <a:t>			 </a:t>
            </a:r>
            <a:r>
              <a:rPr lang="ar-SA" sz="2000"/>
              <a:t>–</a:t>
            </a:r>
            <a:r>
              <a:rPr lang="ar-EG" sz="2000"/>
              <a:t> </a:t>
            </a:r>
            <a:r>
              <a:rPr lang="ar-SA" sz="2000"/>
              <a:t>البصل</a:t>
            </a:r>
            <a:endParaRPr lang="ar-EG" sz="2000"/>
          </a:p>
          <a:p>
            <a:pPr algn="just" rtl="1">
              <a:lnSpc>
                <a:spcPct val="90000"/>
              </a:lnSpc>
              <a:buFont typeface="Wingdings" pitchFamily="2" charset="2"/>
              <a:buNone/>
            </a:pPr>
            <a:r>
              <a:rPr lang="ar-EG" sz="2000"/>
              <a:t> </a:t>
            </a:r>
            <a:r>
              <a:rPr lang="ar-SA" sz="2000"/>
              <a:t>– القرنفل</a:t>
            </a:r>
            <a:r>
              <a:rPr lang="ar-EG" sz="2000"/>
              <a:t>			 </a:t>
            </a:r>
            <a:r>
              <a:rPr lang="ar-SA" sz="2000"/>
              <a:t>– الفجل </a:t>
            </a:r>
            <a:endParaRPr lang="ar-EG" sz="2000"/>
          </a:p>
          <a:p>
            <a:pPr algn="just" rtl="1">
              <a:lnSpc>
                <a:spcPct val="90000"/>
              </a:lnSpc>
              <a:buFont typeface="Wingdings" pitchFamily="2" charset="2"/>
              <a:buNone/>
            </a:pPr>
            <a:r>
              <a:rPr lang="ar-SA" sz="2000"/>
              <a:t> – الجربيرا،</a:t>
            </a:r>
            <a:r>
              <a:rPr lang="ar-EG" sz="2000"/>
              <a:t>			 </a:t>
            </a:r>
            <a:r>
              <a:rPr lang="ar-SA" sz="2000"/>
              <a:t>– البنجر </a:t>
            </a:r>
            <a:endParaRPr lang="ar-EG" sz="2000"/>
          </a:p>
          <a:p>
            <a:pPr algn="just" rtl="1">
              <a:lnSpc>
                <a:spcPct val="90000"/>
              </a:lnSpc>
              <a:buFont typeface="Wingdings" pitchFamily="2" charset="2"/>
              <a:buNone/>
            </a:pPr>
            <a:r>
              <a:rPr lang="ar-EG" sz="2000"/>
              <a:t> </a:t>
            </a:r>
            <a:r>
              <a:rPr lang="ar-SA" sz="2000"/>
              <a:t>– الفاصوليا.</a:t>
            </a:r>
            <a:r>
              <a:rPr lang="ar-EG" sz="2000"/>
              <a:t>			 </a:t>
            </a:r>
            <a:r>
              <a:rPr lang="ar-SA" sz="2000"/>
              <a:t>–</a:t>
            </a:r>
            <a:r>
              <a:rPr lang="ar-EG" sz="2000"/>
              <a:t> الكرنب</a:t>
            </a:r>
            <a:endParaRPr lang="en-US" sz="2000"/>
          </a:p>
        </p:txBody>
      </p:sp>
      <p:sp>
        <p:nvSpPr>
          <p:cNvPr id="271366" name="Rectangle 6"/>
          <p:cNvSpPr>
            <a:spLocks noChangeArrowheads="1"/>
          </p:cNvSpPr>
          <p:nvPr/>
        </p:nvSpPr>
        <p:spPr bwMode="auto">
          <a:xfrm>
            <a:off x="1763713" y="1196975"/>
            <a:ext cx="6221412"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ar-SA" b="1">
                <a:solidFill>
                  <a:schemeClr val="accent1"/>
                </a:solidFill>
                <a:cs typeface="Tahoma" pitchFamily="34" charset="0"/>
              </a:rPr>
              <a:t>التطبيقات علي استخدام زراعة القمة النامية</a:t>
            </a:r>
            <a:endParaRPr lang="en-US" b="1">
              <a:solidFill>
                <a:schemeClr val="accent1"/>
              </a:solidFill>
              <a:cs typeface="Tahoma" pitchFamily="34" charset="0"/>
            </a:endParaRPr>
          </a:p>
        </p:txBody>
      </p:sp>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4" presetClass="entr" presetSubtype="0" fill="hold" grpId="0" nodeType="clickEffect">
                                  <p:stCondLst>
                                    <p:cond delay="0"/>
                                  </p:stCondLst>
                                  <p:childTnLst>
                                    <p:set>
                                      <p:cBhvr>
                                        <p:cTn id="6" dur="1" fill="hold">
                                          <p:stCondLst>
                                            <p:cond delay="0"/>
                                          </p:stCondLst>
                                        </p:cTn>
                                        <p:tgtEl>
                                          <p:spTgt spid="271363">
                                            <p:txEl>
                                              <p:pRg st="0" end="0"/>
                                            </p:txEl>
                                          </p:spTgt>
                                        </p:tgtEl>
                                        <p:attrNameLst>
                                          <p:attrName>style.visibility</p:attrName>
                                        </p:attrNameLst>
                                      </p:cBhvr>
                                      <p:to>
                                        <p:strVal val="visible"/>
                                      </p:to>
                                    </p:set>
                                    <p:animEffect transition="in" filter="fade">
                                      <p:cBhvr>
                                        <p:cTn id="7" dur="500"/>
                                        <p:tgtEl>
                                          <p:spTgt spid="271363">
                                            <p:txEl>
                                              <p:pRg st="0" end="0"/>
                                            </p:txEl>
                                          </p:spTgt>
                                        </p:tgtEl>
                                      </p:cBhvr>
                                    </p:animEffect>
                                    <p:anim calcmode="lin" valueType="num">
                                      <p:cBhvr>
                                        <p:cTn id="8" dur="500" fill="hold"/>
                                        <p:tgtEl>
                                          <p:spTgt spid="271363">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271363">
                                            <p:txEl>
                                              <p:pRg st="0" end="0"/>
                                            </p:txEl>
                                          </p:spTgt>
                                        </p:tgtEl>
                                        <p:attrNameLst>
                                          <p:attrName>ppt_y</p:attrName>
                                        </p:attrNameLst>
                                      </p:cBhvr>
                                      <p:tavLst>
                                        <p:tav tm="0">
                                          <p:val>
                                            <p:strVal val="#ppt_y+.05"/>
                                          </p:val>
                                        </p:tav>
                                        <p:tav tm="100000">
                                          <p:val>
                                            <p:strVal val="#ppt_y"/>
                                          </p:val>
                                        </p:tav>
                                      </p:tavLst>
                                    </p:anim>
                                  </p:childTnLst>
                                </p:cTn>
                              </p:par>
                              <p:par>
                                <p:cTn id="10" presetID="44" presetClass="entr" presetSubtype="0" fill="hold" grpId="0" nodeType="withEffect">
                                  <p:stCondLst>
                                    <p:cond delay="0"/>
                                  </p:stCondLst>
                                  <p:childTnLst>
                                    <p:set>
                                      <p:cBhvr>
                                        <p:cTn id="11" dur="1" fill="hold">
                                          <p:stCondLst>
                                            <p:cond delay="0"/>
                                          </p:stCondLst>
                                        </p:cTn>
                                        <p:tgtEl>
                                          <p:spTgt spid="271363">
                                            <p:txEl>
                                              <p:pRg st="1" end="1"/>
                                            </p:txEl>
                                          </p:spTgt>
                                        </p:tgtEl>
                                        <p:attrNameLst>
                                          <p:attrName>style.visibility</p:attrName>
                                        </p:attrNameLst>
                                      </p:cBhvr>
                                      <p:to>
                                        <p:strVal val="visible"/>
                                      </p:to>
                                    </p:set>
                                    <p:animEffect transition="in" filter="fade">
                                      <p:cBhvr>
                                        <p:cTn id="12" dur="500"/>
                                        <p:tgtEl>
                                          <p:spTgt spid="271363">
                                            <p:txEl>
                                              <p:pRg st="1" end="1"/>
                                            </p:txEl>
                                          </p:spTgt>
                                        </p:tgtEl>
                                      </p:cBhvr>
                                    </p:animEffect>
                                    <p:anim calcmode="lin" valueType="num">
                                      <p:cBhvr>
                                        <p:cTn id="13" dur="500" fill="hold"/>
                                        <p:tgtEl>
                                          <p:spTgt spid="271363">
                                            <p:txEl>
                                              <p:pRg st="1" end="1"/>
                                            </p:txEl>
                                          </p:spTgt>
                                        </p:tgtEl>
                                        <p:attrNameLst>
                                          <p:attrName>ppt_x</p:attrName>
                                        </p:attrNameLst>
                                      </p:cBhvr>
                                      <p:tavLst>
                                        <p:tav tm="0">
                                          <p:val>
                                            <p:strVal val="#ppt_x"/>
                                          </p:val>
                                        </p:tav>
                                        <p:tav tm="100000">
                                          <p:val>
                                            <p:strVal val="#ppt_x"/>
                                          </p:val>
                                        </p:tav>
                                      </p:tavLst>
                                    </p:anim>
                                    <p:anim calcmode="lin" valueType="num">
                                      <p:cBhvr>
                                        <p:cTn id="14" dur="500" fill="hold"/>
                                        <p:tgtEl>
                                          <p:spTgt spid="271363">
                                            <p:txEl>
                                              <p:pRg st="1" end="1"/>
                                            </p:txEl>
                                          </p:spTgt>
                                        </p:tgtEl>
                                        <p:attrNameLst>
                                          <p:attrName>ppt_y</p:attrName>
                                        </p:attrNameLst>
                                      </p:cBhvr>
                                      <p:tavLst>
                                        <p:tav tm="0">
                                          <p:val>
                                            <p:strVal val="#ppt_y+.05"/>
                                          </p:val>
                                        </p:tav>
                                        <p:tav tm="100000">
                                          <p:val>
                                            <p:strVal val="#ppt_y"/>
                                          </p:val>
                                        </p:tav>
                                      </p:tavLst>
                                    </p:anim>
                                  </p:childTnLst>
                                </p:cTn>
                              </p:par>
                              <p:par>
                                <p:cTn id="15" presetID="44" presetClass="entr" presetSubtype="0" fill="hold" grpId="0" nodeType="withEffect">
                                  <p:stCondLst>
                                    <p:cond delay="0"/>
                                  </p:stCondLst>
                                  <p:childTnLst>
                                    <p:set>
                                      <p:cBhvr>
                                        <p:cTn id="16" dur="1" fill="hold">
                                          <p:stCondLst>
                                            <p:cond delay="0"/>
                                          </p:stCondLst>
                                        </p:cTn>
                                        <p:tgtEl>
                                          <p:spTgt spid="271363">
                                            <p:txEl>
                                              <p:pRg st="2" end="2"/>
                                            </p:txEl>
                                          </p:spTgt>
                                        </p:tgtEl>
                                        <p:attrNameLst>
                                          <p:attrName>style.visibility</p:attrName>
                                        </p:attrNameLst>
                                      </p:cBhvr>
                                      <p:to>
                                        <p:strVal val="visible"/>
                                      </p:to>
                                    </p:set>
                                    <p:animEffect transition="in" filter="fade">
                                      <p:cBhvr>
                                        <p:cTn id="17" dur="500"/>
                                        <p:tgtEl>
                                          <p:spTgt spid="271363">
                                            <p:txEl>
                                              <p:pRg st="2" end="2"/>
                                            </p:txEl>
                                          </p:spTgt>
                                        </p:tgtEl>
                                      </p:cBhvr>
                                    </p:animEffect>
                                    <p:anim calcmode="lin" valueType="num">
                                      <p:cBhvr>
                                        <p:cTn id="18" dur="500" fill="hold"/>
                                        <p:tgtEl>
                                          <p:spTgt spid="271363">
                                            <p:txEl>
                                              <p:pRg st="2" end="2"/>
                                            </p:txEl>
                                          </p:spTgt>
                                        </p:tgtEl>
                                        <p:attrNameLst>
                                          <p:attrName>ppt_x</p:attrName>
                                        </p:attrNameLst>
                                      </p:cBhvr>
                                      <p:tavLst>
                                        <p:tav tm="0">
                                          <p:val>
                                            <p:strVal val="#ppt_x"/>
                                          </p:val>
                                        </p:tav>
                                        <p:tav tm="100000">
                                          <p:val>
                                            <p:strVal val="#ppt_x"/>
                                          </p:val>
                                        </p:tav>
                                      </p:tavLst>
                                    </p:anim>
                                    <p:anim calcmode="lin" valueType="num">
                                      <p:cBhvr>
                                        <p:cTn id="19" dur="500" fill="hold"/>
                                        <p:tgtEl>
                                          <p:spTgt spid="271363">
                                            <p:txEl>
                                              <p:pRg st="2" end="2"/>
                                            </p:txEl>
                                          </p:spTgt>
                                        </p:tgtEl>
                                        <p:attrNameLst>
                                          <p:attrName>ppt_y</p:attrName>
                                        </p:attrNameLst>
                                      </p:cBhvr>
                                      <p:tavLst>
                                        <p:tav tm="0">
                                          <p:val>
                                            <p:strVal val="#ppt_y+.05"/>
                                          </p:val>
                                        </p:tav>
                                        <p:tav tm="100000">
                                          <p:val>
                                            <p:strVal val="#ppt_y"/>
                                          </p:val>
                                        </p:tav>
                                      </p:tavLst>
                                    </p:anim>
                                  </p:childTnLst>
                                </p:cTn>
                              </p:par>
                              <p:par>
                                <p:cTn id="20" presetID="44" presetClass="entr" presetSubtype="0" fill="hold" grpId="0" nodeType="withEffect">
                                  <p:stCondLst>
                                    <p:cond delay="0"/>
                                  </p:stCondLst>
                                  <p:childTnLst>
                                    <p:set>
                                      <p:cBhvr>
                                        <p:cTn id="21" dur="1" fill="hold">
                                          <p:stCondLst>
                                            <p:cond delay="0"/>
                                          </p:stCondLst>
                                        </p:cTn>
                                        <p:tgtEl>
                                          <p:spTgt spid="271363">
                                            <p:txEl>
                                              <p:pRg st="3" end="3"/>
                                            </p:txEl>
                                          </p:spTgt>
                                        </p:tgtEl>
                                        <p:attrNameLst>
                                          <p:attrName>style.visibility</p:attrName>
                                        </p:attrNameLst>
                                      </p:cBhvr>
                                      <p:to>
                                        <p:strVal val="visible"/>
                                      </p:to>
                                    </p:set>
                                    <p:animEffect transition="in" filter="fade">
                                      <p:cBhvr>
                                        <p:cTn id="22" dur="500"/>
                                        <p:tgtEl>
                                          <p:spTgt spid="271363">
                                            <p:txEl>
                                              <p:pRg st="3" end="3"/>
                                            </p:txEl>
                                          </p:spTgt>
                                        </p:tgtEl>
                                      </p:cBhvr>
                                    </p:animEffect>
                                    <p:anim calcmode="lin" valueType="num">
                                      <p:cBhvr>
                                        <p:cTn id="23" dur="500" fill="hold"/>
                                        <p:tgtEl>
                                          <p:spTgt spid="271363">
                                            <p:txEl>
                                              <p:pRg st="3" end="3"/>
                                            </p:txEl>
                                          </p:spTgt>
                                        </p:tgtEl>
                                        <p:attrNameLst>
                                          <p:attrName>ppt_x</p:attrName>
                                        </p:attrNameLst>
                                      </p:cBhvr>
                                      <p:tavLst>
                                        <p:tav tm="0">
                                          <p:val>
                                            <p:strVal val="#ppt_x"/>
                                          </p:val>
                                        </p:tav>
                                        <p:tav tm="100000">
                                          <p:val>
                                            <p:strVal val="#ppt_x"/>
                                          </p:val>
                                        </p:tav>
                                      </p:tavLst>
                                    </p:anim>
                                    <p:anim calcmode="lin" valueType="num">
                                      <p:cBhvr>
                                        <p:cTn id="24" dur="500" fill="hold"/>
                                        <p:tgtEl>
                                          <p:spTgt spid="271363">
                                            <p:txEl>
                                              <p:pRg st="3" end="3"/>
                                            </p:txEl>
                                          </p:spTgt>
                                        </p:tgtEl>
                                        <p:attrNameLst>
                                          <p:attrName>ppt_y</p:attrName>
                                        </p:attrNameLst>
                                      </p:cBhvr>
                                      <p:tavLst>
                                        <p:tav tm="0">
                                          <p:val>
                                            <p:strVal val="#ppt_y+.05"/>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44" presetClass="entr" presetSubtype="0" fill="hold" grpId="0" nodeType="clickEffect">
                                  <p:stCondLst>
                                    <p:cond delay="0"/>
                                  </p:stCondLst>
                                  <p:childTnLst>
                                    <p:set>
                                      <p:cBhvr>
                                        <p:cTn id="28" dur="1" fill="hold">
                                          <p:stCondLst>
                                            <p:cond delay="0"/>
                                          </p:stCondLst>
                                        </p:cTn>
                                        <p:tgtEl>
                                          <p:spTgt spid="271363">
                                            <p:txEl>
                                              <p:pRg st="4" end="4"/>
                                            </p:txEl>
                                          </p:spTgt>
                                        </p:tgtEl>
                                        <p:attrNameLst>
                                          <p:attrName>style.visibility</p:attrName>
                                        </p:attrNameLst>
                                      </p:cBhvr>
                                      <p:to>
                                        <p:strVal val="visible"/>
                                      </p:to>
                                    </p:set>
                                    <p:animEffect transition="in" filter="fade">
                                      <p:cBhvr>
                                        <p:cTn id="29" dur="500"/>
                                        <p:tgtEl>
                                          <p:spTgt spid="271363">
                                            <p:txEl>
                                              <p:pRg st="4" end="4"/>
                                            </p:txEl>
                                          </p:spTgt>
                                        </p:tgtEl>
                                      </p:cBhvr>
                                    </p:animEffect>
                                    <p:anim calcmode="lin" valueType="num">
                                      <p:cBhvr>
                                        <p:cTn id="30" dur="500" fill="hold"/>
                                        <p:tgtEl>
                                          <p:spTgt spid="271363">
                                            <p:txEl>
                                              <p:pRg st="4" end="4"/>
                                            </p:txEl>
                                          </p:spTgt>
                                        </p:tgtEl>
                                        <p:attrNameLst>
                                          <p:attrName>ppt_x</p:attrName>
                                        </p:attrNameLst>
                                      </p:cBhvr>
                                      <p:tavLst>
                                        <p:tav tm="0">
                                          <p:val>
                                            <p:strVal val="#ppt_x"/>
                                          </p:val>
                                        </p:tav>
                                        <p:tav tm="100000">
                                          <p:val>
                                            <p:strVal val="#ppt_x"/>
                                          </p:val>
                                        </p:tav>
                                      </p:tavLst>
                                    </p:anim>
                                    <p:anim calcmode="lin" valueType="num">
                                      <p:cBhvr>
                                        <p:cTn id="31" dur="500" fill="hold"/>
                                        <p:tgtEl>
                                          <p:spTgt spid="271363">
                                            <p:txEl>
                                              <p:pRg st="4" end="4"/>
                                            </p:txEl>
                                          </p:spTgt>
                                        </p:tgtEl>
                                        <p:attrNameLst>
                                          <p:attrName>ppt_y</p:attrName>
                                        </p:attrNameLst>
                                      </p:cBhvr>
                                      <p:tavLst>
                                        <p:tav tm="0">
                                          <p:val>
                                            <p:strVal val="#ppt_y+.05"/>
                                          </p:val>
                                        </p:tav>
                                        <p:tav tm="100000">
                                          <p:val>
                                            <p:strVal val="#ppt_y"/>
                                          </p:val>
                                        </p:tav>
                                      </p:tavLst>
                                    </p:anim>
                                  </p:childTnLst>
                                </p:cTn>
                              </p:par>
                            </p:childTnLst>
                          </p:cTn>
                        </p:par>
                      </p:childTnLst>
                    </p:cTn>
                  </p:par>
                  <p:par>
                    <p:cTn id="32" fill="hold" nodeType="clickPar">
                      <p:stCondLst>
                        <p:cond delay="indefinite"/>
                      </p:stCondLst>
                      <p:childTnLst>
                        <p:par>
                          <p:cTn id="33" fill="hold" nodeType="withGroup">
                            <p:stCondLst>
                              <p:cond delay="0"/>
                            </p:stCondLst>
                            <p:childTnLst>
                              <p:par>
                                <p:cTn id="34" presetID="44" presetClass="entr" presetSubtype="0" fill="hold" grpId="0" nodeType="clickEffect">
                                  <p:stCondLst>
                                    <p:cond delay="0"/>
                                  </p:stCondLst>
                                  <p:childTnLst>
                                    <p:set>
                                      <p:cBhvr>
                                        <p:cTn id="35" dur="1" fill="hold">
                                          <p:stCondLst>
                                            <p:cond delay="0"/>
                                          </p:stCondLst>
                                        </p:cTn>
                                        <p:tgtEl>
                                          <p:spTgt spid="271363">
                                            <p:txEl>
                                              <p:pRg st="5" end="5"/>
                                            </p:txEl>
                                          </p:spTgt>
                                        </p:tgtEl>
                                        <p:attrNameLst>
                                          <p:attrName>style.visibility</p:attrName>
                                        </p:attrNameLst>
                                      </p:cBhvr>
                                      <p:to>
                                        <p:strVal val="visible"/>
                                      </p:to>
                                    </p:set>
                                    <p:animEffect transition="in" filter="fade">
                                      <p:cBhvr>
                                        <p:cTn id="36" dur="500"/>
                                        <p:tgtEl>
                                          <p:spTgt spid="271363">
                                            <p:txEl>
                                              <p:pRg st="5" end="5"/>
                                            </p:txEl>
                                          </p:spTgt>
                                        </p:tgtEl>
                                      </p:cBhvr>
                                    </p:animEffect>
                                    <p:anim calcmode="lin" valueType="num">
                                      <p:cBhvr>
                                        <p:cTn id="37" dur="500" fill="hold"/>
                                        <p:tgtEl>
                                          <p:spTgt spid="271363">
                                            <p:txEl>
                                              <p:pRg st="5" end="5"/>
                                            </p:txEl>
                                          </p:spTgt>
                                        </p:tgtEl>
                                        <p:attrNameLst>
                                          <p:attrName>ppt_x</p:attrName>
                                        </p:attrNameLst>
                                      </p:cBhvr>
                                      <p:tavLst>
                                        <p:tav tm="0">
                                          <p:val>
                                            <p:strVal val="#ppt_x"/>
                                          </p:val>
                                        </p:tav>
                                        <p:tav tm="100000">
                                          <p:val>
                                            <p:strVal val="#ppt_x"/>
                                          </p:val>
                                        </p:tav>
                                      </p:tavLst>
                                    </p:anim>
                                    <p:anim calcmode="lin" valueType="num">
                                      <p:cBhvr>
                                        <p:cTn id="38" dur="500" fill="hold"/>
                                        <p:tgtEl>
                                          <p:spTgt spid="271363">
                                            <p:txEl>
                                              <p:pRg st="5" end="5"/>
                                            </p:txEl>
                                          </p:spTgt>
                                        </p:tgtEl>
                                        <p:attrNameLst>
                                          <p:attrName>ppt_y</p:attrName>
                                        </p:attrNameLst>
                                      </p:cBhvr>
                                      <p:tavLst>
                                        <p:tav tm="0">
                                          <p:val>
                                            <p:strVal val="#ppt_y+.05"/>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44" presetClass="entr" presetSubtype="0" fill="hold" grpId="0" nodeType="clickEffect">
                                  <p:stCondLst>
                                    <p:cond delay="0"/>
                                  </p:stCondLst>
                                  <p:childTnLst>
                                    <p:set>
                                      <p:cBhvr>
                                        <p:cTn id="42" dur="1" fill="hold">
                                          <p:stCondLst>
                                            <p:cond delay="0"/>
                                          </p:stCondLst>
                                        </p:cTn>
                                        <p:tgtEl>
                                          <p:spTgt spid="271363">
                                            <p:txEl>
                                              <p:pRg st="6" end="6"/>
                                            </p:txEl>
                                          </p:spTgt>
                                        </p:tgtEl>
                                        <p:attrNameLst>
                                          <p:attrName>style.visibility</p:attrName>
                                        </p:attrNameLst>
                                      </p:cBhvr>
                                      <p:to>
                                        <p:strVal val="visible"/>
                                      </p:to>
                                    </p:set>
                                    <p:animEffect transition="in" filter="fade">
                                      <p:cBhvr>
                                        <p:cTn id="43" dur="500"/>
                                        <p:tgtEl>
                                          <p:spTgt spid="271363">
                                            <p:txEl>
                                              <p:pRg st="6" end="6"/>
                                            </p:txEl>
                                          </p:spTgt>
                                        </p:tgtEl>
                                      </p:cBhvr>
                                    </p:animEffect>
                                    <p:anim calcmode="lin" valueType="num">
                                      <p:cBhvr>
                                        <p:cTn id="44" dur="500" fill="hold"/>
                                        <p:tgtEl>
                                          <p:spTgt spid="271363">
                                            <p:txEl>
                                              <p:pRg st="6" end="6"/>
                                            </p:txEl>
                                          </p:spTgt>
                                        </p:tgtEl>
                                        <p:attrNameLst>
                                          <p:attrName>ppt_x</p:attrName>
                                        </p:attrNameLst>
                                      </p:cBhvr>
                                      <p:tavLst>
                                        <p:tav tm="0">
                                          <p:val>
                                            <p:strVal val="#ppt_x"/>
                                          </p:val>
                                        </p:tav>
                                        <p:tav tm="100000">
                                          <p:val>
                                            <p:strVal val="#ppt_x"/>
                                          </p:val>
                                        </p:tav>
                                      </p:tavLst>
                                    </p:anim>
                                    <p:anim calcmode="lin" valueType="num">
                                      <p:cBhvr>
                                        <p:cTn id="45" dur="500" fill="hold"/>
                                        <p:tgtEl>
                                          <p:spTgt spid="271363">
                                            <p:txEl>
                                              <p:pRg st="6" end="6"/>
                                            </p:txEl>
                                          </p:spTgt>
                                        </p:tgtEl>
                                        <p:attrNameLst>
                                          <p:attrName>ppt_y</p:attrName>
                                        </p:attrNameLst>
                                      </p:cBhvr>
                                      <p:tavLst>
                                        <p:tav tm="0">
                                          <p:val>
                                            <p:strVal val="#ppt_y+.05"/>
                                          </p:val>
                                        </p:tav>
                                        <p:tav tm="100000">
                                          <p:val>
                                            <p:strVal val="#ppt_y"/>
                                          </p:val>
                                        </p:tav>
                                      </p:tavLst>
                                    </p:anim>
                                  </p:childTnLst>
                                </p:cTn>
                              </p:par>
                            </p:childTnLst>
                          </p:cTn>
                        </p:par>
                      </p:childTnLst>
                    </p:cTn>
                  </p:par>
                  <p:par>
                    <p:cTn id="46" fill="hold" nodeType="clickPar">
                      <p:stCondLst>
                        <p:cond delay="indefinite"/>
                      </p:stCondLst>
                      <p:childTnLst>
                        <p:par>
                          <p:cTn id="47" fill="hold" nodeType="withGroup">
                            <p:stCondLst>
                              <p:cond delay="0"/>
                            </p:stCondLst>
                            <p:childTnLst>
                              <p:par>
                                <p:cTn id="48" presetID="44" presetClass="entr" presetSubtype="0" fill="hold" grpId="0" nodeType="clickEffect">
                                  <p:stCondLst>
                                    <p:cond delay="0"/>
                                  </p:stCondLst>
                                  <p:childTnLst>
                                    <p:set>
                                      <p:cBhvr>
                                        <p:cTn id="49" dur="1" fill="hold">
                                          <p:stCondLst>
                                            <p:cond delay="0"/>
                                          </p:stCondLst>
                                        </p:cTn>
                                        <p:tgtEl>
                                          <p:spTgt spid="271363">
                                            <p:txEl>
                                              <p:pRg st="7" end="7"/>
                                            </p:txEl>
                                          </p:spTgt>
                                        </p:tgtEl>
                                        <p:attrNameLst>
                                          <p:attrName>style.visibility</p:attrName>
                                        </p:attrNameLst>
                                      </p:cBhvr>
                                      <p:to>
                                        <p:strVal val="visible"/>
                                      </p:to>
                                    </p:set>
                                    <p:animEffect transition="in" filter="fade">
                                      <p:cBhvr>
                                        <p:cTn id="50" dur="500"/>
                                        <p:tgtEl>
                                          <p:spTgt spid="271363">
                                            <p:txEl>
                                              <p:pRg st="7" end="7"/>
                                            </p:txEl>
                                          </p:spTgt>
                                        </p:tgtEl>
                                      </p:cBhvr>
                                    </p:animEffect>
                                    <p:anim calcmode="lin" valueType="num">
                                      <p:cBhvr>
                                        <p:cTn id="51" dur="500" fill="hold"/>
                                        <p:tgtEl>
                                          <p:spTgt spid="271363">
                                            <p:txEl>
                                              <p:pRg st="7" end="7"/>
                                            </p:txEl>
                                          </p:spTgt>
                                        </p:tgtEl>
                                        <p:attrNameLst>
                                          <p:attrName>ppt_x</p:attrName>
                                        </p:attrNameLst>
                                      </p:cBhvr>
                                      <p:tavLst>
                                        <p:tav tm="0">
                                          <p:val>
                                            <p:strVal val="#ppt_x"/>
                                          </p:val>
                                        </p:tav>
                                        <p:tav tm="100000">
                                          <p:val>
                                            <p:strVal val="#ppt_x"/>
                                          </p:val>
                                        </p:tav>
                                      </p:tavLst>
                                    </p:anim>
                                    <p:anim calcmode="lin" valueType="num">
                                      <p:cBhvr>
                                        <p:cTn id="52" dur="500" fill="hold"/>
                                        <p:tgtEl>
                                          <p:spTgt spid="271363">
                                            <p:txEl>
                                              <p:pRg st="7" end="7"/>
                                            </p:txEl>
                                          </p:spTgt>
                                        </p:tgtEl>
                                        <p:attrNameLst>
                                          <p:attrName>ppt_y</p:attrName>
                                        </p:attrNameLst>
                                      </p:cBhvr>
                                      <p:tavLst>
                                        <p:tav tm="0">
                                          <p:val>
                                            <p:strVal val="#ppt_y+.05"/>
                                          </p:val>
                                        </p:tav>
                                        <p:tav tm="100000">
                                          <p:val>
                                            <p:strVal val="#ppt_y"/>
                                          </p:val>
                                        </p:tav>
                                      </p:tavLst>
                                    </p:anim>
                                  </p:childTnLst>
                                </p:cTn>
                              </p:par>
                            </p:childTnLst>
                          </p:cTn>
                        </p:par>
                      </p:childTnLst>
                    </p:cTn>
                  </p:par>
                  <p:par>
                    <p:cTn id="53" fill="hold" nodeType="clickPar">
                      <p:stCondLst>
                        <p:cond delay="indefinite"/>
                      </p:stCondLst>
                      <p:childTnLst>
                        <p:par>
                          <p:cTn id="54" fill="hold" nodeType="withGroup">
                            <p:stCondLst>
                              <p:cond delay="0"/>
                            </p:stCondLst>
                            <p:childTnLst>
                              <p:par>
                                <p:cTn id="55" presetID="44" presetClass="entr" presetSubtype="0" fill="hold" grpId="0" nodeType="clickEffect">
                                  <p:stCondLst>
                                    <p:cond delay="0"/>
                                  </p:stCondLst>
                                  <p:childTnLst>
                                    <p:set>
                                      <p:cBhvr>
                                        <p:cTn id="56" dur="1" fill="hold">
                                          <p:stCondLst>
                                            <p:cond delay="0"/>
                                          </p:stCondLst>
                                        </p:cTn>
                                        <p:tgtEl>
                                          <p:spTgt spid="271363">
                                            <p:txEl>
                                              <p:pRg st="8" end="8"/>
                                            </p:txEl>
                                          </p:spTgt>
                                        </p:tgtEl>
                                        <p:attrNameLst>
                                          <p:attrName>style.visibility</p:attrName>
                                        </p:attrNameLst>
                                      </p:cBhvr>
                                      <p:to>
                                        <p:strVal val="visible"/>
                                      </p:to>
                                    </p:set>
                                    <p:animEffect transition="in" filter="fade">
                                      <p:cBhvr>
                                        <p:cTn id="57" dur="500"/>
                                        <p:tgtEl>
                                          <p:spTgt spid="271363">
                                            <p:txEl>
                                              <p:pRg st="8" end="8"/>
                                            </p:txEl>
                                          </p:spTgt>
                                        </p:tgtEl>
                                      </p:cBhvr>
                                    </p:animEffect>
                                    <p:anim calcmode="lin" valueType="num">
                                      <p:cBhvr>
                                        <p:cTn id="58" dur="500" fill="hold"/>
                                        <p:tgtEl>
                                          <p:spTgt spid="271363">
                                            <p:txEl>
                                              <p:pRg st="8" end="8"/>
                                            </p:txEl>
                                          </p:spTgt>
                                        </p:tgtEl>
                                        <p:attrNameLst>
                                          <p:attrName>ppt_x</p:attrName>
                                        </p:attrNameLst>
                                      </p:cBhvr>
                                      <p:tavLst>
                                        <p:tav tm="0">
                                          <p:val>
                                            <p:strVal val="#ppt_x"/>
                                          </p:val>
                                        </p:tav>
                                        <p:tav tm="100000">
                                          <p:val>
                                            <p:strVal val="#ppt_x"/>
                                          </p:val>
                                        </p:tav>
                                      </p:tavLst>
                                    </p:anim>
                                    <p:anim calcmode="lin" valueType="num">
                                      <p:cBhvr>
                                        <p:cTn id="59" dur="500" fill="hold"/>
                                        <p:tgtEl>
                                          <p:spTgt spid="271363">
                                            <p:txEl>
                                              <p:pRg st="8" end="8"/>
                                            </p:txEl>
                                          </p:spTgt>
                                        </p:tgtEl>
                                        <p:attrNameLst>
                                          <p:attrName>ppt_y</p:attrName>
                                        </p:attrNameLst>
                                      </p:cBhvr>
                                      <p:tavLst>
                                        <p:tav tm="0">
                                          <p:val>
                                            <p:strVal val="#ppt_y+.05"/>
                                          </p:val>
                                        </p:tav>
                                        <p:tav tm="100000">
                                          <p:val>
                                            <p:strVal val="#ppt_y"/>
                                          </p:val>
                                        </p:tav>
                                      </p:tavLst>
                                    </p:anim>
                                  </p:childTnLst>
                                </p:cTn>
                              </p:par>
                            </p:childTnLst>
                          </p:cTn>
                        </p:par>
                      </p:childTnLst>
                    </p:cTn>
                  </p:par>
                  <p:par>
                    <p:cTn id="60" fill="hold" nodeType="clickPar">
                      <p:stCondLst>
                        <p:cond delay="indefinite"/>
                      </p:stCondLst>
                      <p:childTnLst>
                        <p:par>
                          <p:cTn id="61" fill="hold" nodeType="withGroup">
                            <p:stCondLst>
                              <p:cond delay="0"/>
                            </p:stCondLst>
                            <p:childTnLst>
                              <p:par>
                                <p:cTn id="62" presetID="44" presetClass="entr" presetSubtype="0" fill="hold" grpId="0" nodeType="clickEffect">
                                  <p:stCondLst>
                                    <p:cond delay="0"/>
                                  </p:stCondLst>
                                  <p:childTnLst>
                                    <p:set>
                                      <p:cBhvr>
                                        <p:cTn id="63" dur="1" fill="hold">
                                          <p:stCondLst>
                                            <p:cond delay="0"/>
                                          </p:stCondLst>
                                        </p:cTn>
                                        <p:tgtEl>
                                          <p:spTgt spid="271363">
                                            <p:txEl>
                                              <p:pRg st="9" end="9"/>
                                            </p:txEl>
                                          </p:spTgt>
                                        </p:tgtEl>
                                        <p:attrNameLst>
                                          <p:attrName>style.visibility</p:attrName>
                                        </p:attrNameLst>
                                      </p:cBhvr>
                                      <p:to>
                                        <p:strVal val="visible"/>
                                      </p:to>
                                    </p:set>
                                    <p:animEffect transition="in" filter="fade">
                                      <p:cBhvr>
                                        <p:cTn id="64" dur="500"/>
                                        <p:tgtEl>
                                          <p:spTgt spid="271363">
                                            <p:txEl>
                                              <p:pRg st="9" end="9"/>
                                            </p:txEl>
                                          </p:spTgt>
                                        </p:tgtEl>
                                      </p:cBhvr>
                                    </p:animEffect>
                                    <p:anim calcmode="lin" valueType="num">
                                      <p:cBhvr>
                                        <p:cTn id="65" dur="500" fill="hold"/>
                                        <p:tgtEl>
                                          <p:spTgt spid="271363">
                                            <p:txEl>
                                              <p:pRg st="9" end="9"/>
                                            </p:txEl>
                                          </p:spTgt>
                                        </p:tgtEl>
                                        <p:attrNameLst>
                                          <p:attrName>ppt_x</p:attrName>
                                        </p:attrNameLst>
                                      </p:cBhvr>
                                      <p:tavLst>
                                        <p:tav tm="0">
                                          <p:val>
                                            <p:strVal val="#ppt_x"/>
                                          </p:val>
                                        </p:tav>
                                        <p:tav tm="100000">
                                          <p:val>
                                            <p:strVal val="#ppt_x"/>
                                          </p:val>
                                        </p:tav>
                                      </p:tavLst>
                                    </p:anim>
                                    <p:anim calcmode="lin" valueType="num">
                                      <p:cBhvr>
                                        <p:cTn id="66" dur="500" fill="hold"/>
                                        <p:tgtEl>
                                          <p:spTgt spid="271363">
                                            <p:txEl>
                                              <p:pRg st="9" end="9"/>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1363" grpId="0" build="p"/>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3410" name="Rectangle 2"/>
          <p:cNvSpPr>
            <a:spLocks noGrp="1" noChangeArrowheads="1"/>
          </p:cNvSpPr>
          <p:nvPr>
            <p:ph type="title"/>
          </p:nvPr>
        </p:nvSpPr>
        <p:spPr/>
        <p:txBody>
          <a:bodyPr>
            <a:normAutofit/>
          </a:bodyPr>
          <a:lstStyle/>
          <a:p>
            <a:r>
              <a:rPr lang="ar-SA" sz="3600" b="1"/>
              <a:t>التطبيقات علي إستخدام زراعة القمة النامية</a:t>
            </a:r>
            <a:endParaRPr lang="en-US" sz="3600" b="1"/>
          </a:p>
        </p:txBody>
      </p:sp>
      <p:sp>
        <p:nvSpPr>
          <p:cNvPr id="273411" name="Rectangle 3"/>
          <p:cNvSpPr>
            <a:spLocks noGrp="1" noChangeArrowheads="1"/>
          </p:cNvSpPr>
          <p:nvPr>
            <p:ph idx="1"/>
          </p:nvPr>
        </p:nvSpPr>
        <p:spPr>
          <a:xfrm>
            <a:off x="685800" y="1701800"/>
            <a:ext cx="8156575" cy="4679950"/>
          </a:xfrm>
        </p:spPr>
        <p:txBody>
          <a:bodyPr/>
          <a:lstStyle/>
          <a:p>
            <a:pPr>
              <a:lnSpc>
                <a:spcPct val="90000"/>
              </a:lnSpc>
            </a:pPr>
            <a:r>
              <a:rPr lang="ar-SA" sz="2400" b="1">
                <a:solidFill>
                  <a:srgbClr val="FF9999"/>
                </a:solidFill>
              </a:rPr>
              <a:t>حفظ الجيرمبلازم</a:t>
            </a:r>
            <a:endParaRPr lang="ar-EG" sz="2400" b="1">
              <a:solidFill>
                <a:srgbClr val="FF9999"/>
              </a:solidFill>
            </a:endParaRPr>
          </a:p>
          <a:p>
            <a:pPr lvl="1">
              <a:lnSpc>
                <a:spcPct val="90000"/>
              </a:lnSpc>
            </a:pPr>
            <a:r>
              <a:rPr lang="ar-EG" sz="2000"/>
              <a:t> </a:t>
            </a:r>
            <a:r>
              <a:rPr lang="ar-SA" sz="2000"/>
              <a:t>الجينوم – التركيب الوراثي أو الدم الوراثي – مربي النبات يهمه المحافظة عليه لضمان وجودها في أي وقت من السنة .</a:t>
            </a:r>
            <a:endParaRPr lang="ar-EG" sz="2000"/>
          </a:p>
          <a:p>
            <a:pPr lvl="1">
              <a:lnSpc>
                <a:spcPct val="90000"/>
              </a:lnSpc>
            </a:pPr>
            <a:r>
              <a:rPr lang="ar-SA" sz="2000"/>
              <a:t>الأنواع التي تتكاثر جينياً تسهل المحافظة علي الجينوم في صورة بذور</a:t>
            </a:r>
            <a:r>
              <a:rPr lang="en-US" sz="2000"/>
              <a:t> </a:t>
            </a:r>
            <a:r>
              <a:rPr lang="ar-EG" sz="2000"/>
              <a:t>.</a:t>
            </a:r>
          </a:p>
          <a:p>
            <a:pPr lvl="1">
              <a:lnSpc>
                <a:spcPct val="90000"/>
              </a:lnSpc>
            </a:pPr>
            <a:r>
              <a:rPr lang="ar-SA" sz="2000"/>
              <a:t>حفظ الجينوم للأنواع التي تتكاثر خضرياً فهو أمر مكلف جداً حيث يتطلب تواجد الجيرمبلازم نامياً علي الدوام.</a:t>
            </a:r>
            <a:r>
              <a:rPr lang="en-US" sz="2000"/>
              <a:t> </a:t>
            </a:r>
          </a:p>
          <a:p>
            <a:pPr>
              <a:lnSpc>
                <a:spcPct val="90000"/>
              </a:lnSpc>
              <a:buFont typeface="Wingdings" pitchFamily="2" charset="2"/>
              <a:buNone/>
            </a:pPr>
            <a:r>
              <a:rPr lang="ar-SA" sz="2000">
                <a:solidFill>
                  <a:schemeClr val="tx2"/>
                </a:solidFill>
              </a:rPr>
              <a:t>تفكير مربي النبات نحو مزارع الأنسجة لحفظ سلالات و أصناف الأنواع الخضرية التكاثر و هو ما يحقق المزايا التالية :</a:t>
            </a:r>
          </a:p>
          <a:p>
            <a:pPr lvl="1">
              <a:lnSpc>
                <a:spcPct val="90000"/>
              </a:lnSpc>
            </a:pPr>
            <a:r>
              <a:rPr lang="ar-SA" sz="2000"/>
              <a:t>حفظ أعداد كبيرة من السلالات في مساحة صغيرة بالمختبر.</a:t>
            </a:r>
          </a:p>
          <a:p>
            <a:pPr lvl="1">
              <a:lnSpc>
                <a:spcPct val="90000"/>
              </a:lnSpc>
            </a:pPr>
            <a:r>
              <a:rPr lang="ar-SA" sz="2000"/>
              <a:t>بقاء السلالات المخزنة خالية من جميع الكائنات الممرضة خاصة الفيروسية.</a:t>
            </a:r>
          </a:p>
          <a:p>
            <a:pPr lvl="1">
              <a:lnSpc>
                <a:spcPct val="90000"/>
              </a:lnSpc>
            </a:pPr>
            <a:r>
              <a:rPr lang="ar-SA" sz="2000"/>
              <a:t>يمكن إستخدامها في إنتاج عدد كبير من النباتات في أي وقت من السنة.</a:t>
            </a:r>
          </a:p>
          <a:p>
            <a:pPr lvl="1">
              <a:lnSpc>
                <a:spcPct val="90000"/>
              </a:lnSpc>
            </a:pPr>
            <a:r>
              <a:rPr lang="ar-SA" sz="2000"/>
              <a:t>سهولة تداولها بين الدول.</a:t>
            </a:r>
            <a:endParaRPr lang="en-US" sz="2000"/>
          </a:p>
        </p:txBody>
      </p:sp>
    </p:spTree>
  </p:cSld>
  <p:clrMapOvr>
    <a:masterClrMapping/>
  </p:clrMapOvr>
  <p:transition>
    <p:push/>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73410"/>
                                        </p:tgtEl>
                                        <p:attrNameLst>
                                          <p:attrName>style.visibility</p:attrName>
                                        </p:attrNameLst>
                                      </p:cBhvr>
                                      <p:to>
                                        <p:strVal val="visible"/>
                                      </p:to>
                                    </p:set>
                                    <p:anim calcmode="lin" valueType="num">
                                      <p:cBhvr>
                                        <p:cTn id="7" dur="1000" fill="hold"/>
                                        <p:tgtEl>
                                          <p:spTgt spid="273410"/>
                                        </p:tgtEl>
                                        <p:attrNameLst>
                                          <p:attrName>ppt_x</p:attrName>
                                        </p:attrNameLst>
                                      </p:cBhvr>
                                      <p:tavLst>
                                        <p:tav tm="0">
                                          <p:val>
                                            <p:strVal val="#ppt_x-.2"/>
                                          </p:val>
                                        </p:tav>
                                        <p:tav tm="100000">
                                          <p:val>
                                            <p:strVal val="#ppt_x"/>
                                          </p:val>
                                        </p:tav>
                                      </p:tavLst>
                                    </p:anim>
                                    <p:anim calcmode="lin" valueType="num">
                                      <p:cBhvr>
                                        <p:cTn id="8" dur="1000" fill="hold"/>
                                        <p:tgtEl>
                                          <p:spTgt spid="273410"/>
                                        </p:tgtEl>
                                        <p:attrNameLst>
                                          <p:attrName>ppt_y</p:attrName>
                                        </p:attrNameLst>
                                      </p:cBhvr>
                                      <p:tavLst>
                                        <p:tav tm="0">
                                          <p:val>
                                            <p:strVal val="#ppt_y"/>
                                          </p:val>
                                        </p:tav>
                                        <p:tav tm="100000">
                                          <p:val>
                                            <p:strVal val="#ppt_y"/>
                                          </p:val>
                                        </p:tav>
                                      </p:tavLst>
                                    </p:anim>
                                    <p:animEffect transition="in" filter="wipe(right)" prLst="gradientSize: 0.1">
                                      <p:cBhvr>
                                        <p:cTn id="9" dur="1000"/>
                                        <p:tgtEl>
                                          <p:spTgt spid="273410"/>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273411">
                                            <p:txEl>
                                              <p:pRg st="0" end="0"/>
                                            </p:txEl>
                                          </p:spTgt>
                                        </p:tgtEl>
                                        <p:attrNameLst>
                                          <p:attrName>style.visibility</p:attrName>
                                        </p:attrNameLst>
                                      </p:cBhvr>
                                      <p:to>
                                        <p:strVal val="visible"/>
                                      </p:to>
                                    </p:set>
                                    <p:animEffect transition="in" filter="fade">
                                      <p:cBhvr>
                                        <p:cTn id="14" dur="500"/>
                                        <p:tgtEl>
                                          <p:spTgt spid="273411">
                                            <p:txEl>
                                              <p:pRg st="0" end="0"/>
                                            </p:txEl>
                                          </p:spTgt>
                                        </p:tgtEl>
                                      </p:cBhvr>
                                    </p:animEffect>
                                    <p:anim calcmode="lin" valueType="num">
                                      <p:cBhvr>
                                        <p:cTn id="15" dur="500" fill="hold"/>
                                        <p:tgtEl>
                                          <p:spTgt spid="273411">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273411">
                                            <p:txEl>
                                              <p:pRg st="0" end="0"/>
                                            </p:txEl>
                                          </p:spTgt>
                                        </p:tgtEl>
                                        <p:attrNameLst>
                                          <p:attrName>ppt_y</p:attrName>
                                        </p:attrNameLst>
                                      </p:cBhvr>
                                      <p:tavLst>
                                        <p:tav tm="0">
                                          <p:val>
                                            <p:strVal val="#ppt_y+.05"/>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37" presetClass="entr" presetSubtype="0" fill="hold" nodeType="clickEffect">
                                  <p:stCondLst>
                                    <p:cond delay="0"/>
                                  </p:stCondLst>
                                  <p:childTnLst>
                                    <p:set>
                                      <p:cBhvr>
                                        <p:cTn id="20" dur="1" fill="hold">
                                          <p:stCondLst>
                                            <p:cond delay="0"/>
                                          </p:stCondLst>
                                        </p:cTn>
                                        <p:tgtEl>
                                          <p:spTgt spid="273411">
                                            <p:txEl>
                                              <p:pRg st="1" end="1"/>
                                            </p:txEl>
                                          </p:spTgt>
                                        </p:tgtEl>
                                        <p:attrNameLst>
                                          <p:attrName>style.visibility</p:attrName>
                                        </p:attrNameLst>
                                      </p:cBhvr>
                                      <p:to>
                                        <p:strVal val="visible"/>
                                      </p:to>
                                    </p:set>
                                    <p:animEffect transition="in" filter="fade">
                                      <p:cBhvr>
                                        <p:cTn id="21" dur="1000"/>
                                        <p:tgtEl>
                                          <p:spTgt spid="273411">
                                            <p:txEl>
                                              <p:pRg st="1" end="1"/>
                                            </p:txEl>
                                          </p:spTgt>
                                        </p:tgtEl>
                                      </p:cBhvr>
                                    </p:animEffect>
                                    <p:anim calcmode="lin" valueType="num">
                                      <p:cBhvr>
                                        <p:cTn id="22" dur="1000" fill="hold"/>
                                        <p:tgtEl>
                                          <p:spTgt spid="273411">
                                            <p:txEl>
                                              <p:pRg st="1" end="1"/>
                                            </p:txEl>
                                          </p:spTgt>
                                        </p:tgtEl>
                                        <p:attrNameLst>
                                          <p:attrName>ppt_x</p:attrName>
                                        </p:attrNameLst>
                                      </p:cBhvr>
                                      <p:tavLst>
                                        <p:tav tm="0">
                                          <p:val>
                                            <p:strVal val="#ppt_x"/>
                                          </p:val>
                                        </p:tav>
                                        <p:tav tm="100000">
                                          <p:val>
                                            <p:strVal val="#ppt_x"/>
                                          </p:val>
                                        </p:tav>
                                      </p:tavLst>
                                    </p:anim>
                                    <p:anim calcmode="lin" valueType="num">
                                      <p:cBhvr>
                                        <p:cTn id="23" dur="900" decel="100000" fill="hold"/>
                                        <p:tgtEl>
                                          <p:spTgt spid="273411">
                                            <p:txEl>
                                              <p:pRg st="1" end="1"/>
                                            </p:txEl>
                                          </p:spTgt>
                                        </p:tgtEl>
                                        <p:attrNameLst>
                                          <p:attrName>ppt_y</p:attrName>
                                        </p:attrNameLst>
                                      </p:cBhvr>
                                      <p:tavLst>
                                        <p:tav tm="0">
                                          <p:val>
                                            <p:strVal val="#ppt_y+1"/>
                                          </p:val>
                                        </p:tav>
                                        <p:tav tm="100000">
                                          <p:val>
                                            <p:strVal val="#ppt_y-.03"/>
                                          </p:val>
                                        </p:tav>
                                      </p:tavLst>
                                    </p:anim>
                                    <p:anim calcmode="lin" valueType="num">
                                      <p:cBhvr>
                                        <p:cTn id="24" dur="100" accel="100000" fill="hold">
                                          <p:stCondLst>
                                            <p:cond delay="900"/>
                                          </p:stCondLst>
                                        </p:cTn>
                                        <p:tgtEl>
                                          <p:spTgt spid="273411">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37" presetClass="entr" presetSubtype="0" fill="hold" nodeType="clickEffect">
                                  <p:stCondLst>
                                    <p:cond delay="0"/>
                                  </p:stCondLst>
                                  <p:childTnLst>
                                    <p:set>
                                      <p:cBhvr>
                                        <p:cTn id="28" dur="1" fill="hold">
                                          <p:stCondLst>
                                            <p:cond delay="0"/>
                                          </p:stCondLst>
                                        </p:cTn>
                                        <p:tgtEl>
                                          <p:spTgt spid="273411">
                                            <p:txEl>
                                              <p:pRg st="2" end="2"/>
                                            </p:txEl>
                                          </p:spTgt>
                                        </p:tgtEl>
                                        <p:attrNameLst>
                                          <p:attrName>style.visibility</p:attrName>
                                        </p:attrNameLst>
                                      </p:cBhvr>
                                      <p:to>
                                        <p:strVal val="visible"/>
                                      </p:to>
                                    </p:set>
                                    <p:animEffect transition="in" filter="fade">
                                      <p:cBhvr>
                                        <p:cTn id="29" dur="1000"/>
                                        <p:tgtEl>
                                          <p:spTgt spid="273411">
                                            <p:txEl>
                                              <p:pRg st="2" end="2"/>
                                            </p:txEl>
                                          </p:spTgt>
                                        </p:tgtEl>
                                      </p:cBhvr>
                                    </p:animEffect>
                                    <p:anim calcmode="lin" valueType="num">
                                      <p:cBhvr>
                                        <p:cTn id="30" dur="1000" fill="hold"/>
                                        <p:tgtEl>
                                          <p:spTgt spid="273411">
                                            <p:txEl>
                                              <p:pRg st="2" end="2"/>
                                            </p:txEl>
                                          </p:spTgt>
                                        </p:tgtEl>
                                        <p:attrNameLst>
                                          <p:attrName>ppt_x</p:attrName>
                                        </p:attrNameLst>
                                      </p:cBhvr>
                                      <p:tavLst>
                                        <p:tav tm="0">
                                          <p:val>
                                            <p:strVal val="#ppt_x"/>
                                          </p:val>
                                        </p:tav>
                                        <p:tav tm="100000">
                                          <p:val>
                                            <p:strVal val="#ppt_x"/>
                                          </p:val>
                                        </p:tav>
                                      </p:tavLst>
                                    </p:anim>
                                    <p:anim calcmode="lin" valueType="num">
                                      <p:cBhvr>
                                        <p:cTn id="31" dur="900" decel="100000" fill="hold"/>
                                        <p:tgtEl>
                                          <p:spTgt spid="273411">
                                            <p:txEl>
                                              <p:pRg st="2" end="2"/>
                                            </p:txEl>
                                          </p:spTgt>
                                        </p:tgtEl>
                                        <p:attrNameLst>
                                          <p:attrName>ppt_y</p:attrName>
                                        </p:attrNameLst>
                                      </p:cBhvr>
                                      <p:tavLst>
                                        <p:tav tm="0">
                                          <p:val>
                                            <p:strVal val="#ppt_y+1"/>
                                          </p:val>
                                        </p:tav>
                                        <p:tav tm="100000">
                                          <p:val>
                                            <p:strVal val="#ppt_y-.03"/>
                                          </p:val>
                                        </p:tav>
                                      </p:tavLst>
                                    </p:anim>
                                    <p:anim calcmode="lin" valueType="num">
                                      <p:cBhvr>
                                        <p:cTn id="32" dur="100" accel="100000" fill="hold">
                                          <p:stCondLst>
                                            <p:cond delay="900"/>
                                          </p:stCondLst>
                                        </p:cTn>
                                        <p:tgtEl>
                                          <p:spTgt spid="273411">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37" presetClass="entr" presetSubtype="0" fill="hold" nodeType="clickEffect">
                                  <p:stCondLst>
                                    <p:cond delay="0"/>
                                  </p:stCondLst>
                                  <p:childTnLst>
                                    <p:set>
                                      <p:cBhvr>
                                        <p:cTn id="36" dur="1" fill="hold">
                                          <p:stCondLst>
                                            <p:cond delay="0"/>
                                          </p:stCondLst>
                                        </p:cTn>
                                        <p:tgtEl>
                                          <p:spTgt spid="273411">
                                            <p:txEl>
                                              <p:pRg st="3" end="3"/>
                                            </p:txEl>
                                          </p:spTgt>
                                        </p:tgtEl>
                                        <p:attrNameLst>
                                          <p:attrName>style.visibility</p:attrName>
                                        </p:attrNameLst>
                                      </p:cBhvr>
                                      <p:to>
                                        <p:strVal val="visible"/>
                                      </p:to>
                                    </p:set>
                                    <p:animEffect transition="in" filter="fade">
                                      <p:cBhvr>
                                        <p:cTn id="37" dur="1000"/>
                                        <p:tgtEl>
                                          <p:spTgt spid="273411">
                                            <p:txEl>
                                              <p:pRg st="3" end="3"/>
                                            </p:txEl>
                                          </p:spTgt>
                                        </p:tgtEl>
                                      </p:cBhvr>
                                    </p:animEffect>
                                    <p:anim calcmode="lin" valueType="num">
                                      <p:cBhvr>
                                        <p:cTn id="38" dur="1000" fill="hold"/>
                                        <p:tgtEl>
                                          <p:spTgt spid="273411">
                                            <p:txEl>
                                              <p:pRg st="3" end="3"/>
                                            </p:txEl>
                                          </p:spTgt>
                                        </p:tgtEl>
                                        <p:attrNameLst>
                                          <p:attrName>ppt_x</p:attrName>
                                        </p:attrNameLst>
                                      </p:cBhvr>
                                      <p:tavLst>
                                        <p:tav tm="0">
                                          <p:val>
                                            <p:strVal val="#ppt_x"/>
                                          </p:val>
                                        </p:tav>
                                        <p:tav tm="100000">
                                          <p:val>
                                            <p:strVal val="#ppt_x"/>
                                          </p:val>
                                        </p:tav>
                                      </p:tavLst>
                                    </p:anim>
                                    <p:anim calcmode="lin" valueType="num">
                                      <p:cBhvr>
                                        <p:cTn id="39" dur="900" decel="100000" fill="hold"/>
                                        <p:tgtEl>
                                          <p:spTgt spid="273411">
                                            <p:txEl>
                                              <p:pRg st="3" end="3"/>
                                            </p:txEl>
                                          </p:spTgt>
                                        </p:tgtEl>
                                        <p:attrNameLst>
                                          <p:attrName>ppt_y</p:attrName>
                                        </p:attrNameLst>
                                      </p:cBhvr>
                                      <p:tavLst>
                                        <p:tav tm="0">
                                          <p:val>
                                            <p:strVal val="#ppt_y+1"/>
                                          </p:val>
                                        </p:tav>
                                        <p:tav tm="100000">
                                          <p:val>
                                            <p:strVal val="#ppt_y-.03"/>
                                          </p:val>
                                        </p:tav>
                                      </p:tavLst>
                                    </p:anim>
                                    <p:anim calcmode="lin" valueType="num">
                                      <p:cBhvr>
                                        <p:cTn id="40" dur="100" accel="100000" fill="hold">
                                          <p:stCondLst>
                                            <p:cond delay="900"/>
                                          </p:stCondLst>
                                        </p:cTn>
                                        <p:tgtEl>
                                          <p:spTgt spid="273411">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41" fill="hold" nodeType="clickPar">
                      <p:stCondLst>
                        <p:cond delay="indefinite"/>
                      </p:stCondLst>
                      <p:childTnLst>
                        <p:par>
                          <p:cTn id="42" fill="hold" nodeType="withGroup">
                            <p:stCondLst>
                              <p:cond delay="0"/>
                            </p:stCondLst>
                            <p:childTnLst>
                              <p:par>
                                <p:cTn id="43" presetID="44" presetClass="entr" presetSubtype="0" fill="hold" grpId="0" nodeType="clickEffect">
                                  <p:stCondLst>
                                    <p:cond delay="0"/>
                                  </p:stCondLst>
                                  <p:childTnLst>
                                    <p:set>
                                      <p:cBhvr>
                                        <p:cTn id="44" dur="1" fill="hold">
                                          <p:stCondLst>
                                            <p:cond delay="0"/>
                                          </p:stCondLst>
                                        </p:cTn>
                                        <p:tgtEl>
                                          <p:spTgt spid="273411">
                                            <p:txEl>
                                              <p:pRg st="4" end="4"/>
                                            </p:txEl>
                                          </p:spTgt>
                                        </p:tgtEl>
                                        <p:attrNameLst>
                                          <p:attrName>style.visibility</p:attrName>
                                        </p:attrNameLst>
                                      </p:cBhvr>
                                      <p:to>
                                        <p:strVal val="visible"/>
                                      </p:to>
                                    </p:set>
                                    <p:animEffect transition="in" filter="fade">
                                      <p:cBhvr>
                                        <p:cTn id="45" dur="500"/>
                                        <p:tgtEl>
                                          <p:spTgt spid="273411">
                                            <p:txEl>
                                              <p:pRg st="4" end="4"/>
                                            </p:txEl>
                                          </p:spTgt>
                                        </p:tgtEl>
                                      </p:cBhvr>
                                    </p:animEffect>
                                    <p:anim calcmode="lin" valueType="num">
                                      <p:cBhvr>
                                        <p:cTn id="46" dur="500" fill="hold"/>
                                        <p:tgtEl>
                                          <p:spTgt spid="273411">
                                            <p:txEl>
                                              <p:pRg st="4" end="4"/>
                                            </p:txEl>
                                          </p:spTgt>
                                        </p:tgtEl>
                                        <p:attrNameLst>
                                          <p:attrName>ppt_x</p:attrName>
                                        </p:attrNameLst>
                                      </p:cBhvr>
                                      <p:tavLst>
                                        <p:tav tm="0">
                                          <p:val>
                                            <p:strVal val="#ppt_x"/>
                                          </p:val>
                                        </p:tav>
                                        <p:tav tm="100000">
                                          <p:val>
                                            <p:strVal val="#ppt_x"/>
                                          </p:val>
                                        </p:tav>
                                      </p:tavLst>
                                    </p:anim>
                                    <p:anim calcmode="lin" valueType="num">
                                      <p:cBhvr>
                                        <p:cTn id="47" dur="500" fill="hold"/>
                                        <p:tgtEl>
                                          <p:spTgt spid="273411">
                                            <p:txEl>
                                              <p:pRg st="4" end="4"/>
                                            </p:txEl>
                                          </p:spTgt>
                                        </p:tgtEl>
                                        <p:attrNameLst>
                                          <p:attrName>ppt_y</p:attrName>
                                        </p:attrNameLst>
                                      </p:cBhvr>
                                      <p:tavLst>
                                        <p:tav tm="0">
                                          <p:val>
                                            <p:strVal val="#ppt_y+.05"/>
                                          </p:val>
                                        </p:tav>
                                        <p:tav tm="100000">
                                          <p:val>
                                            <p:strVal val="#ppt_y"/>
                                          </p:val>
                                        </p:tav>
                                      </p:tavLst>
                                    </p:anim>
                                  </p:childTnLst>
                                </p:cTn>
                              </p:par>
                            </p:childTnLst>
                          </p:cTn>
                        </p:par>
                      </p:childTnLst>
                    </p:cTn>
                  </p:par>
                  <p:par>
                    <p:cTn id="48" fill="hold" nodeType="clickPar">
                      <p:stCondLst>
                        <p:cond delay="indefinite"/>
                      </p:stCondLst>
                      <p:childTnLst>
                        <p:par>
                          <p:cTn id="49" fill="hold" nodeType="withGroup">
                            <p:stCondLst>
                              <p:cond delay="0"/>
                            </p:stCondLst>
                            <p:childTnLst>
                              <p:par>
                                <p:cTn id="50" presetID="37" presetClass="entr" presetSubtype="0" fill="hold" nodeType="clickEffect">
                                  <p:stCondLst>
                                    <p:cond delay="0"/>
                                  </p:stCondLst>
                                  <p:childTnLst>
                                    <p:set>
                                      <p:cBhvr>
                                        <p:cTn id="51" dur="1" fill="hold">
                                          <p:stCondLst>
                                            <p:cond delay="0"/>
                                          </p:stCondLst>
                                        </p:cTn>
                                        <p:tgtEl>
                                          <p:spTgt spid="273411">
                                            <p:txEl>
                                              <p:pRg st="5" end="5"/>
                                            </p:txEl>
                                          </p:spTgt>
                                        </p:tgtEl>
                                        <p:attrNameLst>
                                          <p:attrName>style.visibility</p:attrName>
                                        </p:attrNameLst>
                                      </p:cBhvr>
                                      <p:to>
                                        <p:strVal val="visible"/>
                                      </p:to>
                                    </p:set>
                                    <p:animEffect transition="in" filter="fade">
                                      <p:cBhvr>
                                        <p:cTn id="52" dur="1000"/>
                                        <p:tgtEl>
                                          <p:spTgt spid="273411">
                                            <p:txEl>
                                              <p:pRg st="5" end="5"/>
                                            </p:txEl>
                                          </p:spTgt>
                                        </p:tgtEl>
                                      </p:cBhvr>
                                    </p:animEffect>
                                    <p:anim calcmode="lin" valueType="num">
                                      <p:cBhvr>
                                        <p:cTn id="53" dur="1000" fill="hold"/>
                                        <p:tgtEl>
                                          <p:spTgt spid="273411">
                                            <p:txEl>
                                              <p:pRg st="5" end="5"/>
                                            </p:txEl>
                                          </p:spTgt>
                                        </p:tgtEl>
                                        <p:attrNameLst>
                                          <p:attrName>ppt_x</p:attrName>
                                        </p:attrNameLst>
                                      </p:cBhvr>
                                      <p:tavLst>
                                        <p:tav tm="0">
                                          <p:val>
                                            <p:strVal val="#ppt_x"/>
                                          </p:val>
                                        </p:tav>
                                        <p:tav tm="100000">
                                          <p:val>
                                            <p:strVal val="#ppt_x"/>
                                          </p:val>
                                        </p:tav>
                                      </p:tavLst>
                                    </p:anim>
                                    <p:anim calcmode="lin" valueType="num">
                                      <p:cBhvr>
                                        <p:cTn id="54" dur="900" decel="100000" fill="hold"/>
                                        <p:tgtEl>
                                          <p:spTgt spid="273411">
                                            <p:txEl>
                                              <p:pRg st="5" end="5"/>
                                            </p:txEl>
                                          </p:spTgt>
                                        </p:tgtEl>
                                        <p:attrNameLst>
                                          <p:attrName>ppt_y</p:attrName>
                                        </p:attrNameLst>
                                      </p:cBhvr>
                                      <p:tavLst>
                                        <p:tav tm="0">
                                          <p:val>
                                            <p:strVal val="#ppt_y+1"/>
                                          </p:val>
                                        </p:tav>
                                        <p:tav tm="100000">
                                          <p:val>
                                            <p:strVal val="#ppt_y-.03"/>
                                          </p:val>
                                        </p:tav>
                                      </p:tavLst>
                                    </p:anim>
                                    <p:anim calcmode="lin" valueType="num">
                                      <p:cBhvr>
                                        <p:cTn id="55" dur="100" accel="100000" fill="hold">
                                          <p:stCondLst>
                                            <p:cond delay="900"/>
                                          </p:stCondLst>
                                        </p:cTn>
                                        <p:tgtEl>
                                          <p:spTgt spid="273411">
                                            <p:txEl>
                                              <p:pRg st="5" end="5"/>
                                            </p:txEl>
                                          </p:spTgt>
                                        </p:tgtEl>
                                        <p:attrNameLst>
                                          <p:attrName>ppt_y</p:attrName>
                                        </p:attrNameLst>
                                      </p:cBhvr>
                                      <p:tavLst>
                                        <p:tav tm="0">
                                          <p:val>
                                            <p:strVal val="#ppt_y-.03"/>
                                          </p:val>
                                        </p:tav>
                                        <p:tav tm="100000">
                                          <p:val>
                                            <p:strVal val="#ppt_y"/>
                                          </p:val>
                                        </p:tav>
                                      </p:tavLst>
                                    </p:anim>
                                  </p:childTnLst>
                                </p:cTn>
                              </p:par>
                            </p:childTnLst>
                          </p:cTn>
                        </p:par>
                      </p:childTnLst>
                    </p:cTn>
                  </p:par>
                  <p:par>
                    <p:cTn id="56" fill="hold" nodeType="clickPar">
                      <p:stCondLst>
                        <p:cond delay="indefinite"/>
                      </p:stCondLst>
                      <p:childTnLst>
                        <p:par>
                          <p:cTn id="57" fill="hold" nodeType="withGroup">
                            <p:stCondLst>
                              <p:cond delay="0"/>
                            </p:stCondLst>
                            <p:childTnLst>
                              <p:par>
                                <p:cTn id="58" presetID="37" presetClass="entr" presetSubtype="0" fill="hold" nodeType="clickEffect">
                                  <p:stCondLst>
                                    <p:cond delay="0"/>
                                  </p:stCondLst>
                                  <p:childTnLst>
                                    <p:set>
                                      <p:cBhvr>
                                        <p:cTn id="59" dur="1" fill="hold">
                                          <p:stCondLst>
                                            <p:cond delay="0"/>
                                          </p:stCondLst>
                                        </p:cTn>
                                        <p:tgtEl>
                                          <p:spTgt spid="273411">
                                            <p:txEl>
                                              <p:pRg st="6" end="6"/>
                                            </p:txEl>
                                          </p:spTgt>
                                        </p:tgtEl>
                                        <p:attrNameLst>
                                          <p:attrName>style.visibility</p:attrName>
                                        </p:attrNameLst>
                                      </p:cBhvr>
                                      <p:to>
                                        <p:strVal val="visible"/>
                                      </p:to>
                                    </p:set>
                                    <p:animEffect transition="in" filter="fade">
                                      <p:cBhvr>
                                        <p:cTn id="60" dur="1000"/>
                                        <p:tgtEl>
                                          <p:spTgt spid="273411">
                                            <p:txEl>
                                              <p:pRg st="6" end="6"/>
                                            </p:txEl>
                                          </p:spTgt>
                                        </p:tgtEl>
                                      </p:cBhvr>
                                    </p:animEffect>
                                    <p:anim calcmode="lin" valueType="num">
                                      <p:cBhvr>
                                        <p:cTn id="61" dur="1000" fill="hold"/>
                                        <p:tgtEl>
                                          <p:spTgt spid="273411">
                                            <p:txEl>
                                              <p:pRg st="6" end="6"/>
                                            </p:txEl>
                                          </p:spTgt>
                                        </p:tgtEl>
                                        <p:attrNameLst>
                                          <p:attrName>ppt_x</p:attrName>
                                        </p:attrNameLst>
                                      </p:cBhvr>
                                      <p:tavLst>
                                        <p:tav tm="0">
                                          <p:val>
                                            <p:strVal val="#ppt_x"/>
                                          </p:val>
                                        </p:tav>
                                        <p:tav tm="100000">
                                          <p:val>
                                            <p:strVal val="#ppt_x"/>
                                          </p:val>
                                        </p:tav>
                                      </p:tavLst>
                                    </p:anim>
                                    <p:anim calcmode="lin" valueType="num">
                                      <p:cBhvr>
                                        <p:cTn id="62" dur="900" decel="100000" fill="hold"/>
                                        <p:tgtEl>
                                          <p:spTgt spid="273411">
                                            <p:txEl>
                                              <p:pRg st="6" end="6"/>
                                            </p:txEl>
                                          </p:spTgt>
                                        </p:tgtEl>
                                        <p:attrNameLst>
                                          <p:attrName>ppt_y</p:attrName>
                                        </p:attrNameLst>
                                      </p:cBhvr>
                                      <p:tavLst>
                                        <p:tav tm="0">
                                          <p:val>
                                            <p:strVal val="#ppt_y+1"/>
                                          </p:val>
                                        </p:tav>
                                        <p:tav tm="100000">
                                          <p:val>
                                            <p:strVal val="#ppt_y-.03"/>
                                          </p:val>
                                        </p:tav>
                                      </p:tavLst>
                                    </p:anim>
                                    <p:anim calcmode="lin" valueType="num">
                                      <p:cBhvr>
                                        <p:cTn id="63" dur="100" accel="100000" fill="hold">
                                          <p:stCondLst>
                                            <p:cond delay="900"/>
                                          </p:stCondLst>
                                        </p:cTn>
                                        <p:tgtEl>
                                          <p:spTgt spid="273411">
                                            <p:txEl>
                                              <p:pRg st="6" end="6"/>
                                            </p:txEl>
                                          </p:spTgt>
                                        </p:tgtEl>
                                        <p:attrNameLst>
                                          <p:attrName>ppt_y</p:attrName>
                                        </p:attrNameLst>
                                      </p:cBhvr>
                                      <p:tavLst>
                                        <p:tav tm="0">
                                          <p:val>
                                            <p:strVal val="#ppt_y-.03"/>
                                          </p:val>
                                        </p:tav>
                                        <p:tav tm="100000">
                                          <p:val>
                                            <p:strVal val="#ppt_y"/>
                                          </p:val>
                                        </p:tav>
                                      </p:tavLst>
                                    </p:anim>
                                  </p:childTnLst>
                                </p:cTn>
                              </p:par>
                            </p:childTnLst>
                          </p:cTn>
                        </p:par>
                      </p:childTnLst>
                    </p:cTn>
                  </p:par>
                  <p:par>
                    <p:cTn id="64" fill="hold" nodeType="clickPar">
                      <p:stCondLst>
                        <p:cond delay="indefinite"/>
                      </p:stCondLst>
                      <p:childTnLst>
                        <p:par>
                          <p:cTn id="65" fill="hold" nodeType="withGroup">
                            <p:stCondLst>
                              <p:cond delay="0"/>
                            </p:stCondLst>
                            <p:childTnLst>
                              <p:par>
                                <p:cTn id="66" presetID="37" presetClass="entr" presetSubtype="0" fill="hold" nodeType="clickEffect">
                                  <p:stCondLst>
                                    <p:cond delay="0"/>
                                  </p:stCondLst>
                                  <p:childTnLst>
                                    <p:set>
                                      <p:cBhvr>
                                        <p:cTn id="67" dur="1" fill="hold">
                                          <p:stCondLst>
                                            <p:cond delay="0"/>
                                          </p:stCondLst>
                                        </p:cTn>
                                        <p:tgtEl>
                                          <p:spTgt spid="273411">
                                            <p:txEl>
                                              <p:pRg st="7" end="7"/>
                                            </p:txEl>
                                          </p:spTgt>
                                        </p:tgtEl>
                                        <p:attrNameLst>
                                          <p:attrName>style.visibility</p:attrName>
                                        </p:attrNameLst>
                                      </p:cBhvr>
                                      <p:to>
                                        <p:strVal val="visible"/>
                                      </p:to>
                                    </p:set>
                                    <p:animEffect transition="in" filter="fade">
                                      <p:cBhvr>
                                        <p:cTn id="68" dur="1000"/>
                                        <p:tgtEl>
                                          <p:spTgt spid="273411">
                                            <p:txEl>
                                              <p:pRg st="7" end="7"/>
                                            </p:txEl>
                                          </p:spTgt>
                                        </p:tgtEl>
                                      </p:cBhvr>
                                    </p:animEffect>
                                    <p:anim calcmode="lin" valueType="num">
                                      <p:cBhvr>
                                        <p:cTn id="69" dur="1000" fill="hold"/>
                                        <p:tgtEl>
                                          <p:spTgt spid="273411">
                                            <p:txEl>
                                              <p:pRg st="7" end="7"/>
                                            </p:txEl>
                                          </p:spTgt>
                                        </p:tgtEl>
                                        <p:attrNameLst>
                                          <p:attrName>ppt_x</p:attrName>
                                        </p:attrNameLst>
                                      </p:cBhvr>
                                      <p:tavLst>
                                        <p:tav tm="0">
                                          <p:val>
                                            <p:strVal val="#ppt_x"/>
                                          </p:val>
                                        </p:tav>
                                        <p:tav tm="100000">
                                          <p:val>
                                            <p:strVal val="#ppt_x"/>
                                          </p:val>
                                        </p:tav>
                                      </p:tavLst>
                                    </p:anim>
                                    <p:anim calcmode="lin" valueType="num">
                                      <p:cBhvr>
                                        <p:cTn id="70" dur="900" decel="100000" fill="hold"/>
                                        <p:tgtEl>
                                          <p:spTgt spid="273411">
                                            <p:txEl>
                                              <p:pRg st="7" end="7"/>
                                            </p:txEl>
                                          </p:spTgt>
                                        </p:tgtEl>
                                        <p:attrNameLst>
                                          <p:attrName>ppt_y</p:attrName>
                                        </p:attrNameLst>
                                      </p:cBhvr>
                                      <p:tavLst>
                                        <p:tav tm="0">
                                          <p:val>
                                            <p:strVal val="#ppt_y+1"/>
                                          </p:val>
                                        </p:tav>
                                        <p:tav tm="100000">
                                          <p:val>
                                            <p:strVal val="#ppt_y-.03"/>
                                          </p:val>
                                        </p:tav>
                                      </p:tavLst>
                                    </p:anim>
                                    <p:anim calcmode="lin" valueType="num">
                                      <p:cBhvr>
                                        <p:cTn id="71" dur="100" accel="100000" fill="hold">
                                          <p:stCondLst>
                                            <p:cond delay="900"/>
                                          </p:stCondLst>
                                        </p:cTn>
                                        <p:tgtEl>
                                          <p:spTgt spid="273411">
                                            <p:txEl>
                                              <p:pRg st="7" end="7"/>
                                            </p:txEl>
                                          </p:spTgt>
                                        </p:tgtEl>
                                        <p:attrNameLst>
                                          <p:attrName>ppt_y</p:attrName>
                                        </p:attrNameLst>
                                      </p:cBhvr>
                                      <p:tavLst>
                                        <p:tav tm="0">
                                          <p:val>
                                            <p:strVal val="#ppt_y-.03"/>
                                          </p:val>
                                        </p:tav>
                                        <p:tav tm="100000">
                                          <p:val>
                                            <p:strVal val="#ppt_y"/>
                                          </p:val>
                                        </p:tav>
                                      </p:tavLst>
                                    </p:anim>
                                  </p:childTnLst>
                                </p:cTn>
                              </p:par>
                            </p:childTnLst>
                          </p:cTn>
                        </p:par>
                      </p:childTnLst>
                    </p:cTn>
                  </p:par>
                  <p:par>
                    <p:cTn id="72" fill="hold" nodeType="clickPar">
                      <p:stCondLst>
                        <p:cond delay="indefinite"/>
                      </p:stCondLst>
                      <p:childTnLst>
                        <p:par>
                          <p:cTn id="73" fill="hold" nodeType="withGroup">
                            <p:stCondLst>
                              <p:cond delay="0"/>
                            </p:stCondLst>
                            <p:childTnLst>
                              <p:par>
                                <p:cTn id="74" presetID="37" presetClass="entr" presetSubtype="0" fill="hold" nodeType="clickEffect">
                                  <p:stCondLst>
                                    <p:cond delay="0"/>
                                  </p:stCondLst>
                                  <p:childTnLst>
                                    <p:set>
                                      <p:cBhvr>
                                        <p:cTn id="75" dur="1" fill="hold">
                                          <p:stCondLst>
                                            <p:cond delay="0"/>
                                          </p:stCondLst>
                                        </p:cTn>
                                        <p:tgtEl>
                                          <p:spTgt spid="273411">
                                            <p:txEl>
                                              <p:pRg st="8" end="8"/>
                                            </p:txEl>
                                          </p:spTgt>
                                        </p:tgtEl>
                                        <p:attrNameLst>
                                          <p:attrName>style.visibility</p:attrName>
                                        </p:attrNameLst>
                                      </p:cBhvr>
                                      <p:to>
                                        <p:strVal val="visible"/>
                                      </p:to>
                                    </p:set>
                                    <p:animEffect transition="in" filter="fade">
                                      <p:cBhvr>
                                        <p:cTn id="76" dur="1000"/>
                                        <p:tgtEl>
                                          <p:spTgt spid="273411">
                                            <p:txEl>
                                              <p:pRg st="8" end="8"/>
                                            </p:txEl>
                                          </p:spTgt>
                                        </p:tgtEl>
                                      </p:cBhvr>
                                    </p:animEffect>
                                    <p:anim calcmode="lin" valueType="num">
                                      <p:cBhvr>
                                        <p:cTn id="77" dur="1000" fill="hold"/>
                                        <p:tgtEl>
                                          <p:spTgt spid="273411">
                                            <p:txEl>
                                              <p:pRg st="8" end="8"/>
                                            </p:txEl>
                                          </p:spTgt>
                                        </p:tgtEl>
                                        <p:attrNameLst>
                                          <p:attrName>ppt_x</p:attrName>
                                        </p:attrNameLst>
                                      </p:cBhvr>
                                      <p:tavLst>
                                        <p:tav tm="0">
                                          <p:val>
                                            <p:strVal val="#ppt_x"/>
                                          </p:val>
                                        </p:tav>
                                        <p:tav tm="100000">
                                          <p:val>
                                            <p:strVal val="#ppt_x"/>
                                          </p:val>
                                        </p:tav>
                                      </p:tavLst>
                                    </p:anim>
                                    <p:anim calcmode="lin" valueType="num">
                                      <p:cBhvr>
                                        <p:cTn id="78" dur="900" decel="100000" fill="hold"/>
                                        <p:tgtEl>
                                          <p:spTgt spid="273411">
                                            <p:txEl>
                                              <p:pRg st="8" end="8"/>
                                            </p:txEl>
                                          </p:spTgt>
                                        </p:tgtEl>
                                        <p:attrNameLst>
                                          <p:attrName>ppt_y</p:attrName>
                                        </p:attrNameLst>
                                      </p:cBhvr>
                                      <p:tavLst>
                                        <p:tav tm="0">
                                          <p:val>
                                            <p:strVal val="#ppt_y+1"/>
                                          </p:val>
                                        </p:tav>
                                        <p:tav tm="100000">
                                          <p:val>
                                            <p:strVal val="#ppt_y-.03"/>
                                          </p:val>
                                        </p:tav>
                                      </p:tavLst>
                                    </p:anim>
                                    <p:anim calcmode="lin" valueType="num">
                                      <p:cBhvr>
                                        <p:cTn id="79" dur="100" accel="100000" fill="hold">
                                          <p:stCondLst>
                                            <p:cond delay="900"/>
                                          </p:stCondLst>
                                        </p:cTn>
                                        <p:tgtEl>
                                          <p:spTgt spid="273411">
                                            <p:txEl>
                                              <p:pRg st="8" end="8"/>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3410" grpId="0"/>
      <p:bldP spid="273411" grpId="0" build="p"/>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4435" name="Rectangle 3"/>
          <p:cNvSpPr>
            <a:spLocks noGrp="1" noChangeArrowheads="1"/>
          </p:cNvSpPr>
          <p:nvPr>
            <p:ph idx="1"/>
          </p:nvPr>
        </p:nvSpPr>
        <p:spPr>
          <a:xfrm>
            <a:off x="901700" y="2133600"/>
            <a:ext cx="7631113" cy="4319588"/>
          </a:xfrm>
        </p:spPr>
        <p:txBody>
          <a:bodyPr/>
          <a:lstStyle/>
          <a:p>
            <a:pPr algn="just" rtl="1">
              <a:lnSpc>
                <a:spcPct val="80000"/>
              </a:lnSpc>
            </a:pPr>
            <a:r>
              <a:rPr lang="ar-SA" sz="2000" b="1">
                <a:solidFill>
                  <a:schemeClr val="tx2"/>
                </a:solidFill>
              </a:rPr>
              <a:t>الحفظ بالتجميد : </a:t>
            </a:r>
            <a:r>
              <a:rPr lang="en-US" sz="2000" b="1">
                <a:solidFill>
                  <a:schemeClr val="tx2"/>
                </a:solidFill>
              </a:rPr>
              <a:t>Cryo preservation</a:t>
            </a:r>
            <a:r>
              <a:rPr lang="en-US" sz="2000"/>
              <a:t> </a:t>
            </a:r>
          </a:p>
          <a:p>
            <a:pPr lvl="1" algn="just" rtl="1">
              <a:lnSpc>
                <a:spcPct val="80000"/>
              </a:lnSpc>
              <a:buFont typeface="Wingdings" pitchFamily="2" charset="2"/>
              <a:buNone/>
            </a:pPr>
            <a:r>
              <a:rPr lang="ar-EG" sz="2000"/>
              <a:t> </a:t>
            </a:r>
            <a:r>
              <a:rPr lang="ar-SA" sz="2000"/>
              <a:t>إمكانية حفظ المرستيمات و البراعم علي درجة التجميد مثل النيتروجين السائل - 196</a:t>
            </a:r>
            <a:r>
              <a:rPr lang="en-US" sz="2000"/>
              <a:t>o</a:t>
            </a:r>
            <a:r>
              <a:rPr lang="ar-EG" sz="2000"/>
              <a:t> </a:t>
            </a:r>
            <a:r>
              <a:rPr lang="ar-SA" sz="2000"/>
              <a:t>م</a:t>
            </a:r>
            <a:r>
              <a:rPr lang="en-US" sz="2000"/>
              <a:t> </a:t>
            </a:r>
            <a:endParaRPr lang="ar-EG" sz="2000"/>
          </a:p>
          <a:p>
            <a:pPr algn="just" rtl="1">
              <a:lnSpc>
                <a:spcPct val="80000"/>
              </a:lnSpc>
              <a:buFont typeface="Wingdings" pitchFamily="2" charset="2"/>
              <a:buNone/>
            </a:pPr>
            <a:r>
              <a:rPr lang="ar-EG" sz="2400"/>
              <a:t> </a:t>
            </a:r>
            <a:r>
              <a:rPr lang="ar-SA" sz="2000">
                <a:solidFill>
                  <a:schemeClr val="tx2"/>
                </a:solidFill>
              </a:rPr>
              <a:t>يفضل حفظ الجيرمبلازم علي هيئة مرستيمات و قمة نامية عن معلق الخلايا والكلس وذلك لـ :</a:t>
            </a:r>
            <a:endParaRPr lang="ar-EG" sz="2000">
              <a:solidFill>
                <a:schemeClr val="tx2"/>
              </a:solidFill>
            </a:endParaRPr>
          </a:p>
          <a:p>
            <a:pPr algn="just" rtl="1">
              <a:lnSpc>
                <a:spcPct val="80000"/>
              </a:lnSpc>
            </a:pPr>
            <a:r>
              <a:rPr lang="ar-SA" sz="2000"/>
              <a:t>تجنب التغيرات الوراثية الكبيرة التي يمكن أن تحدث لمزارع الكلس.</a:t>
            </a:r>
          </a:p>
          <a:p>
            <a:pPr algn="just" rtl="1">
              <a:lnSpc>
                <a:spcPct val="80000"/>
              </a:lnSpc>
            </a:pPr>
            <a:r>
              <a:rPr lang="ar-SA" sz="2000"/>
              <a:t>تحتفظ بقدرتها علي إستمرار النمو خلال فترة التخزين (لا تفقد قابليتها للنمو).</a:t>
            </a:r>
          </a:p>
          <a:p>
            <a:pPr algn="just" rtl="1">
              <a:lnSpc>
                <a:spcPct val="80000"/>
              </a:lnSpc>
            </a:pPr>
            <a:r>
              <a:rPr lang="ar-SA" sz="2000"/>
              <a:t>بينما مزارع الخلية تفقد القابلية للنمو أي تفقد خاصية </a:t>
            </a:r>
            <a:r>
              <a:rPr lang="en-US" sz="2000"/>
              <a:t>To Tipo Tency</a:t>
            </a:r>
            <a:r>
              <a:rPr lang="ar-EG" sz="2000"/>
              <a:t> .</a:t>
            </a:r>
          </a:p>
          <a:p>
            <a:pPr algn="just" rtl="1">
              <a:lnSpc>
                <a:spcPct val="80000"/>
              </a:lnSpc>
            </a:pPr>
            <a:r>
              <a:rPr lang="ar-SA" sz="2000"/>
              <a:t>يمكن تخزين مرستيمات النباتات الأحادية كما هي دون فقد للحالة الأحادية .</a:t>
            </a:r>
          </a:p>
          <a:p>
            <a:pPr algn="just" rtl="1">
              <a:lnSpc>
                <a:spcPct val="80000"/>
              </a:lnSpc>
            </a:pPr>
            <a:r>
              <a:rPr lang="ar-SA" sz="2000"/>
              <a:t>الخلايا المرستيمية (خصائصها) أكثر قدرة علي تحمل عملية التجميد و الإذابة.</a:t>
            </a:r>
            <a:endParaRPr lang="ar-EG" sz="2000"/>
          </a:p>
          <a:p>
            <a:pPr algn="just" rtl="1">
              <a:lnSpc>
                <a:spcPct val="80000"/>
              </a:lnSpc>
              <a:buFont typeface="Wingdings" pitchFamily="2" charset="2"/>
              <a:buNone/>
            </a:pPr>
            <a:r>
              <a:rPr lang="ar-EG" sz="2000" b="1"/>
              <a:t>  </a:t>
            </a:r>
            <a:endParaRPr lang="en-US" sz="2000"/>
          </a:p>
        </p:txBody>
      </p:sp>
      <p:sp>
        <p:nvSpPr>
          <p:cNvPr id="274437" name="Rectangle 5"/>
          <p:cNvSpPr>
            <a:spLocks noChangeArrowheads="1"/>
          </p:cNvSpPr>
          <p:nvPr/>
        </p:nvSpPr>
        <p:spPr bwMode="auto">
          <a:xfrm>
            <a:off x="2195513" y="1268413"/>
            <a:ext cx="6221412"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ar-SA" b="1">
                <a:solidFill>
                  <a:schemeClr val="accent1"/>
                </a:solidFill>
                <a:cs typeface="Tahoma" pitchFamily="34" charset="0"/>
              </a:rPr>
              <a:t>التطبيقات علي استخدام زراعة القمة النامية</a:t>
            </a:r>
            <a:endParaRPr lang="en-US" b="1">
              <a:solidFill>
                <a:schemeClr val="accent1"/>
              </a:solidFill>
              <a:cs typeface="Tahoma" pitchFamily="34" charset="0"/>
            </a:endParaRPr>
          </a:p>
        </p:txBody>
      </p:sp>
    </p:spTree>
  </p:cSld>
  <p:clrMapOvr>
    <a:masterClrMapping/>
  </p:clrMapOvr>
  <p:transition>
    <p:split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4" presetClass="entr" presetSubtype="0" fill="hold" grpId="0" nodeType="clickEffect">
                                  <p:stCondLst>
                                    <p:cond delay="0"/>
                                  </p:stCondLst>
                                  <p:childTnLst>
                                    <p:set>
                                      <p:cBhvr>
                                        <p:cTn id="6" dur="1" fill="hold">
                                          <p:stCondLst>
                                            <p:cond delay="0"/>
                                          </p:stCondLst>
                                        </p:cTn>
                                        <p:tgtEl>
                                          <p:spTgt spid="274435">
                                            <p:txEl>
                                              <p:pRg st="0" end="0"/>
                                            </p:txEl>
                                          </p:spTgt>
                                        </p:tgtEl>
                                        <p:attrNameLst>
                                          <p:attrName>style.visibility</p:attrName>
                                        </p:attrNameLst>
                                      </p:cBhvr>
                                      <p:to>
                                        <p:strVal val="visible"/>
                                      </p:to>
                                    </p:set>
                                    <p:animEffect transition="in" filter="fade">
                                      <p:cBhvr>
                                        <p:cTn id="7" dur="500"/>
                                        <p:tgtEl>
                                          <p:spTgt spid="274435">
                                            <p:txEl>
                                              <p:pRg st="0" end="0"/>
                                            </p:txEl>
                                          </p:spTgt>
                                        </p:tgtEl>
                                      </p:cBhvr>
                                    </p:animEffect>
                                    <p:anim calcmode="lin" valueType="num">
                                      <p:cBhvr>
                                        <p:cTn id="8" dur="500" fill="hold"/>
                                        <p:tgtEl>
                                          <p:spTgt spid="274435">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274435">
                                            <p:txEl>
                                              <p:pRg st="0" end="0"/>
                                            </p:txEl>
                                          </p:spTgt>
                                        </p:tgtEl>
                                        <p:attrNameLst>
                                          <p:attrName>ppt_y</p:attrName>
                                        </p:attrNameLst>
                                      </p:cBhvr>
                                      <p:tavLst>
                                        <p:tav tm="0">
                                          <p:val>
                                            <p:strVal val="#ppt_y+.05"/>
                                          </p:val>
                                        </p:tav>
                                        <p:tav tm="100000">
                                          <p:val>
                                            <p:strVal val="#ppt_y"/>
                                          </p:val>
                                        </p:tav>
                                      </p:tavLst>
                                    </p:anim>
                                  </p:childTnLst>
                                </p:cTn>
                              </p:par>
                              <p:par>
                                <p:cTn id="10" presetID="44" presetClass="entr" presetSubtype="0" fill="hold" grpId="0" nodeType="withEffect">
                                  <p:stCondLst>
                                    <p:cond delay="0"/>
                                  </p:stCondLst>
                                  <p:childTnLst>
                                    <p:set>
                                      <p:cBhvr>
                                        <p:cTn id="11" dur="1" fill="hold">
                                          <p:stCondLst>
                                            <p:cond delay="0"/>
                                          </p:stCondLst>
                                        </p:cTn>
                                        <p:tgtEl>
                                          <p:spTgt spid="274435">
                                            <p:txEl>
                                              <p:pRg st="1" end="1"/>
                                            </p:txEl>
                                          </p:spTgt>
                                        </p:tgtEl>
                                        <p:attrNameLst>
                                          <p:attrName>style.visibility</p:attrName>
                                        </p:attrNameLst>
                                      </p:cBhvr>
                                      <p:to>
                                        <p:strVal val="visible"/>
                                      </p:to>
                                    </p:set>
                                    <p:animEffect transition="in" filter="fade">
                                      <p:cBhvr>
                                        <p:cTn id="12" dur="500"/>
                                        <p:tgtEl>
                                          <p:spTgt spid="274435">
                                            <p:txEl>
                                              <p:pRg st="1" end="1"/>
                                            </p:txEl>
                                          </p:spTgt>
                                        </p:tgtEl>
                                      </p:cBhvr>
                                    </p:animEffect>
                                    <p:anim calcmode="lin" valueType="num">
                                      <p:cBhvr>
                                        <p:cTn id="13" dur="500" fill="hold"/>
                                        <p:tgtEl>
                                          <p:spTgt spid="274435">
                                            <p:txEl>
                                              <p:pRg st="1" end="1"/>
                                            </p:txEl>
                                          </p:spTgt>
                                        </p:tgtEl>
                                        <p:attrNameLst>
                                          <p:attrName>ppt_x</p:attrName>
                                        </p:attrNameLst>
                                      </p:cBhvr>
                                      <p:tavLst>
                                        <p:tav tm="0">
                                          <p:val>
                                            <p:strVal val="#ppt_x"/>
                                          </p:val>
                                        </p:tav>
                                        <p:tav tm="100000">
                                          <p:val>
                                            <p:strVal val="#ppt_x"/>
                                          </p:val>
                                        </p:tav>
                                      </p:tavLst>
                                    </p:anim>
                                    <p:anim calcmode="lin" valueType="num">
                                      <p:cBhvr>
                                        <p:cTn id="14" dur="500" fill="hold"/>
                                        <p:tgtEl>
                                          <p:spTgt spid="274435">
                                            <p:txEl>
                                              <p:pRg st="1" end="1"/>
                                            </p:txEl>
                                          </p:spTgt>
                                        </p:tgtEl>
                                        <p:attrNameLst>
                                          <p:attrName>ppt_y</p:attrName>
                                        </p:attrNameLst>
                                      </p:cBhvr>
                                      <p:tavLst>
                                        <p:tav tm="0">
                                          <p:val>
                                            <p:strVal val="#ppt_y+.05"/>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44" presetClass="entr" presetSubtype="0" fill="hold" grpId="0" nodeType="clickEffect">
                                  <p:stCondLst>
                                    <p:cond delay="0"/>
                                  </p:stCondLst>
                                  <p:childTnLst>
                                    <p:set>
                                      <p:cBhvr>
                                        <p:cTn id="18" dur="1" fill="hold">
                                          <p:stCondLst>
                                            <p:cond delay="0"/>
                                          </p:stCondLst>
                                        </p:cTn>
                                        <p:tgtEl>
                                          <p:spTgt spid="274435">
                                            <p:txEl>
                                              <p:pRg st="2" end="2"/>
                                            </p:txEl>
                                          </p:spTgt>
                                        </p:tgtEl>
                                        <p:attrNameLst>
                                          <p:attrName>style.visibility</p:attrName>
                                        </p:attrNameLst>
                                      </p:cBhvr>
                                      <p:to>
                                        <p:strVal val="visible"/>
                                      </p:to>
                                    </p:set>
                                    <p:animEffect transition="in" filter="fade">
                                      <p:cBhvr>
                                        <p:cTn id="19" dur="500"/>
                                        <p:tgtEl>
                                          <p:spTgt spid="274435">
                                            <p:txEl>
                                              <p:pRg st="2" end="2"/>
                                            </p:txEl>
                                          </p:spTgt>
                                        </p:tgtEl>
                                      </p:cBhvr>
                                    </p:animEffect>
                                    <p:anim calcmode="lin" valueType="num">
                                      <p:cBhvr>
                                        <p:cTn id="20" dur="500" fill="hold"/>
                                        <p:tgtEl>
                                          <p:spTgt spid="274435">
                                            <p:txEl>
                                              <p:pRg st="2" end="2"/>
                                            </p:txEl>
                                          </p:spTgt>
                                        </p:tgtEl>
                                        <p:attrNameLst>
                                          <p:attrName>ppt_x</p:attrName>
                                        </p:attrNameLst>
                                      </p:cBhvr>
                                      <p:tavLst>
                                        <p:tav tm="0">
                                          <p:val>
                                            <p:strVal val="#ppt_x"/>
                                          </p:val>
                                        </p:tav>
                                        <p:tav tm="100000">
                                          <p:val>
                                            <p:strVal val="#ppt_x"/>
                                          </p:val>
                                        </p:tav>
                                      </p:tavLst>
                                    </p:anim>
                                    <p:anim calcmode="lin" valueType="num">
                                      <p:cBhvr>
                                        <p:cTn id="21" dur="500" fill="hold"/>
                                        <p:tgtEl>
                                          <p:spTgt spid="274435">
                                            <p:txEl>
                                              <p:pRg st="2" end="2"/>
                                            </p:txEl>
                                          </p:spTgt>
                                        </p:tgtEl>
                                        <p:attrNameLst>
                                          <p:attrName>ppt_y</p:attrName>
                                        </p:attrNameLst>
                                      </p:cBhvr>
                                      <p:tavLst>
                                        <p:tav tm="0">
                                          <p:val>
                                            <p:strVal val="#ppt_y+.05"/>
                                          </p:val>
                                        </p:tav>
                                        <p:tav tm="100000">
                                          <p:val>
                                            <p:strVal val="#ppt_y"/>
                                          </p:val>
                                        </p:tav>
                                      </p:tavLst>
                                    </p:anim>
                                  </p:childTnLst>
                                </p:cTn>
                              </p:par>
                            </p:childTnLst>
                          </p:cTn>
                        </p:par>
                      </p:childTnLst>
                    </p:cTn>
                  </p:par>
                  <p:par>
                    <p:cTn id="22" fill="hold" nodeType="clickPar">
                      <p:stCondLst>
                        <p:cond delay="indefinite"/>
                      </p:stCondLst>
                      <p:childTnLst>
                        <p:par>
                          <p:cTn id="23" fill="hold" nodeType="withGroup">
                            <p:stCondLst>
                              <p:cond delay="0"/>
                            </p:stCondLst>
                            <p:childTnLst>
                              <p:par>
                                <p:cTn id="24" presetID="44" presetClass="entr" presetSubtype="0" fill="hold" grpId="0" nodeType="clickEffect">
                                  <p:stCondLst>
                                    <p:cond delay="0"/>
                                  </p:stCondLst>
                                  <p:childTnLst>
                                    <p:set>
                                      <p:cBhvr>
                                        <p:cTn id="25" dur="1" fill="hold">
                                          <p:stCondLst>
                                            <p:cond delay="0"/>
                                          </p:stCondLst>
                                        </p:cTn>
                                        <p:tgtEl>
                                          <p:spTgt spid="274435">
                                            <p:txEl>
                                              <p:pRg st="3" end="3"/>
                                            </p:txEl>
                                          </p:spTgt>
                                        </p:tgtEl>
                                        <p:attrNameLst>
                                          <p:attrName>style.visibility</p:attrName>
                                        </p:attrNameLst>
                                      </p:cBhvr>
                                      <p:to>
                                        <p:strVal val="visible"/>
                                      </p:to>
                                    </p:set>
                                    <p:animEffect transition="in" filter="fade">
                                      <p:cBhvr>
                                        <p:cTn id="26" dur="500"/>
                                        <p:tgtEl>
                                          <p:spTgt spid="274435">
                                            <p:txEl>
                                              <p:pRg st="3" end="3"/>
                                            </p:txEl>
                                          </p:spTgt>
                                        </p:tgtEl>
                                      </p:cBhvr>
                                    </p:animEffect>
                                    <p:anim calcmode="lin" valueType="num">
                                      <p:cBhvr>
                                        <p:cTn id="27" dur="500" fill="hold"/>
                                        <p:tgtEl>
                                          <p:spTgt spid="274435">
                                            <p:txEl>
                                              <p:pRg st="3" end="3"/>
                                            </p:txEl>
                                          </p:spTgt>
                                        </p:tgtEl>
                                        <p:attrNameLst>
                                          <p:attrName>ppt_x</p:attrName>
                                        </p:attrNameLst>
                                      </p:cBhvr>
                                      <p:tavLst>
                                        <p:tav tm="0">
                                          <p:val>
                                            <p:strVal val="#ppt_x"/>
                                          </p:val>
                                        </p:tav>
                                        <p:tav tm="100000">
                                          <p:val>
                                            <p:strVal val="#ppt_x"/>
                                          </p:val>
                                        </p:tav>
                                      </p:tavLst>
                                    </p:anim>
                                    <p:anim calcmode="lin" valueType="num">
                                      <p:cBhvr>
                                        <p:cTn id="28" dur="500" fill="hold"/>
                                        <p:tgtEl>
                                          <p:spTgt spid="274435">
                                            <p:txEl>
                                              <p:pRg st="3" end="3"/>
                                            </p:txEl>
                                          </p:spTgt>
                                        </p:tgtEl>
                                        <p:attrNameLst>
                                          <p:attrName>ppt_y</p:attrName>
                                        </p:attrNameLst>
                                      </p:cBhvr>
                                      <p:tavLst>
                                        <p:tav tm="0">
                                          <p:val>
                                            <p:strVal val="#ppt_y+.05"/>
                                          </p:val>
                                        </p:tav>
                                        <p:tav tm="100000">
                                          <p:val>
                                            <p:strVal val="#ppt_y"/>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44" presetClass="entr" presetSubtype="0" fill="hold" grpId="0" nodeType="clickEffect">
                                  <p:stCondLst>
                                    <p:cond delay="0"/>
                                  </p:stCondLst>
                                  <p:childTnLst>
                                    <p:set>
                                      <p:cBhvr>
                                        <p:cTn id="32" dur="1" fill="hold">
                                          <p:stCondLst>
                                            <p:cond delay="0"/>
                                          </p:stCondLst>
                                        </p:cTn>
                                        <p:tgtEl>
                                          <p:spTgt spid="274435">
                                            <p:txEl>
                                              <p:pRg st="4" end="4"/>
                                            </p:txEl>
                                          </p:spTgt>
                                        </p:tgtEl>
                                        <p:attrNameLst>
                                          <p:attrName>style.visibility</p:attrName>
                                        </p:attrNameLst>
                                      </p:cBhvr>
                                      <p:to>
                                        <p:strVal val="visible"/>
                                      </p:to>
                                    </p:set>
                                    <p:animEffect transition="in" filter="fade">
                                      <p:cBhvr>
                                        <p:cTn id="33" dur="500"/>
                                        <p:tgtEl>
                                          <p:spTgt spid="274435">
                                            <p:txEl>
                                              <p:pRg st="4" end="4"/>
                                            </p:txEl>
                                          </p:spTgt>
                                        </p:tgtEl>
                                      </p:cBhvr>
                                    </p:animEffect>
                                    <p:anim calcmode="lin" valueType="num">
                                      <p:cBhvr>
                                        <p:cTn id="34" dur="500" fill="hold"/>
                                        <p:tgtEl>
                                          <p:spTgt spid="274435">
                                            <p:txEl>
                                              <p:pRg st="4" end="4"/>
                                            </p:txEl>
                                          </p:spTgt>
                                        </p:tgtEl>
                                        <p:attrNameLst>
                                          <p:attrName>ppt_x</p:attrName>
                                        </p:attrNameLst>
                                      </p:cBhvr>
                                      <p:tavLst>
                                        <p:tav tm="0">
                                          <p:val>
                                            <p:strVal val="#ppt_x"/>
                                          </p:val>
                                        </p:tav>
                                        <p:tav tm="100000">
                                          <p:val>
                                            <p:strVal val="#ppt_x"/>
                                          </p:val>
                                        </p:tav>
                                      </p:tavLst>
                                    </p:anim>
                                    <p:anim calcmode="lin" valueType="num">
                                      <p:cBhvr>
                                        <p:cTn id="35" dur="500" fill="hold"/>
                                        <p:tgtEl>
                                          <p:spTgt spid="274435">
                                            <p:txEl>
                                              <p:pRg st="4" end="4"/>
                                            </p:txEl>
                                          </p:spTgt>
                                        </p:tgtEl>
                                        <p:attrNameLst>
                                          <p:attrName>ppt_y</p:attrName>
                                        </p:attrNameLst>
                                      </p:cBhvr>
                                      <p:tavLst>
                                        <p:tav tm="0">
                                          <p:val>
                                            <p:strVal val="#ppt_y+.05"/>
                                          </p:val>
                                        </p:tav>
                                        <p:tav tm="100000">
                                          <p:val>
                                            <p:strVal val="#ppt_y"/>
                                          </p:val>
                                        </p:tav>
                                      </p:tavLst>
                                    </p:anim>
                                  </p:childTnLst>
                                </p:cTn>
                              </p:par>
                            </p:childTnLst>
                          </p:cTn>
                        </p:par>
                      </p:childTnLst>
                    </p:cTn>
                  </p:par>
                  <p:par>
                    <p:cTn id="36" fill="hold" nodeType="clickPar">
                      <p:stCondLst>
                        <p:cond delay="indefinite"/>
                      </p:stCondLst>
                      <p:childTnLst>
                        <p:par>
                          <p:cTn id="37" fill="hold" nodeType="withGroup">
                            <p:stCondLst>
                              <p:cond delay="0"/>
                            </p:stCondLst>
                            <p:childTnLst>
                              <p:par>
                                <p:cTn id="38" presetID="44" presetClass="entr" presetSubtype="0" fill="hold" grpId="0" nodeType="clickEffect">
                                  <p:stCondLst>
                                    <p:cond delay="0"/>
                                  </p:stCondLst>
                                  <p:childTnLst>
                                    <p:set>
                                      <p:cBhvr>
                                        <p:cTn id="39" dur="1" fill="hold">
                                          <p:stCondLst>
                                            <p:cond delay="0"/>
                                          </p:stCondLst>
                                        </p:cTn>
                                        <p:tgtEl>
                                          <p:spTgt spid="274435">
                                            <p:txEl>
                                              <p:pRg st="5" end="5"/>
                                            </p:txEl>
                                          </p:spTgt>
                                        </p:tgtEl>
                                        <p:attrNameLst>
                                          <p:attrName>style.visibility</p:attrName>
                                        </p:attrNameLst>
                                      </p:cBhvr>
                                      <p:to>
                                        <p:strVal val="visible"/>
                                      </p:to>
                                    </p:set>
                                    <p:animEffect transition="in" filter="fade">
                                      <p:cBhvr>
                                        <p:cTn id="40" dur="500"/>
                                        <p:tgtEl>
                                          <p:spTgt spid="274435">
                                            <p:txEl>
                                              <p:pRg st="5" end="5"/>
                                            </p:txEl>
                                          </p:spTgt>
                                        </p:tgtEl>
                                      </p:cBhvr>
                                    </p:animEffect>
                                    <p:anim calcmode="lin" valueType="num">
                                      <p:cBhvr>
                                        <p:cTn id="41" dur="500" fill="hold"/>
                                        <p:tgtEl>
                                          <p:spTgt spid="274435">
                                            <p:txEl>
                                              <p:pRg st="5" end="5"/>
                                            </p:txEl>
                                          </p:spTgt>
                                        </p:tgtEl>
                                        <p:attrNameLst>
                                          <p:attrName>ppt_x</p:attrName>
                                        </p:attrNameLst>
                                      </p:cBhvr>
                                      <p:tavLst>
                                        <p:tav tm="0">
                                          <p:val>
                                            <p:strVal val="#ppt_x"/>
                                          </p:val>
                                        </p:tav>
                                        <p:tav tm="100000">
                                          <p:val>
                                            <p:strVal val="#ppt_x"/>
                                          </p:val>
                                        </p:tav>
                                      </p:tavLst>
                                    </p:anim>
                                    <p:anim calcmode="lin" valueType="num">
                                      <p:cBhvr>
                                        <p:cTn id="42" dur="500" fill="hold"/>
                                        <p:tgtEl>
                                          <p:spTgt spid="274435">
                                            <p:txEl>
                                              <p:pRg st="5" end="5"/>
                                            </p:txEl>
                                          </p:spTgt>
                                        </p:tgtEl>
                                        <p:attrNameLst>
                                          <p:attrName>ppt_y</p:attrName>
                                        </p:attrNameLst>
                                      </p:cBhvr>
                                      <p:tavLst>
                                        <p:tav tm="0">
                                          <p:val>
                                            <p:strVal val="#ppt_y+.05"/>
                                          </p:val>
                                        </p:tav>
                                        <p:tav tm="100000">
                                          <p:val>
                                            <p:strVal val="#ppt_y"/>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44" presetClass="entr" presetSubtype="0" fill="hold" grpId="0" nodeType="clickEffect">
                                  <p:stCondLst>
                                    <p:cond delay="0"/>
                                  </p:stCondLst>
                                  <p:childTnLst>
                                    <p:set>
                                      <p:cBhvr>
                                        <p:cTn id="46" dur="1" fill="hold">
                                          <p:stCondLst>
                                            <p:cond delay="0"/>
                                          </p:stCondLst>
                                        </p:cTn>
                                        <p:tgtEl>
                                          <p:spTgt spid="274435">
                                            <p:txEl>
                                              <p:pRg st="6" end="6"/>
                                            </p:txEl>
                                          </p:spTgt>
                                        </p:tgtEl>
                                        <p:attrNameLst>
                                          <p:attrName>style.visibility</p:attrName>
                                        </p:attrNameLst>
                                      </p:cBhvr>
                                      <p:to>
                                        <p:strVal val="visible"/>
                                      </p:to>
                                    </p:set>
                                    <p:animEffect transition="in" filter="fade">
                                      <p:cBhvr>
                                        <p:cTn id="47" dur="500"/>
                                        <p:tgtEl>
                                          <p:spTgt spid="274435">
                                            <p:txEl>
                                              <p:pRg st="6" end="6"/>
                                            </p:txEl>
                                          </p:spTgt>
                                        </p:tgtEl>
                                      </p:cBhvr>
                                    </p:animEffect>
                                    <p:anim calcmode="lin" valueType="num">
                                      <p:cBhvr>
                                        <p:cTn id="48" dur="500" fill="hold"/>
                                        <p:tgtEl>
                                          <p:spTgt spid="274435">
                                            <p:txEl>
                                              <p:pRg st="6" end="6"/>
                                            </p:txEl>
                                          </p:spTgt>
                                        </p:tgtEl>
                                        <p:attrNameLst>
                                          <p:attrName>ppt_x</p:attrName>
                                        </p:attrNameLst>
                                      </p:cBhvr>
                                      <p:tavLst>
                                        <p:tav tm="0">
                                          <p:val>
                                            <p:strVal val="#ppt_x"/>
                                          </p:val>
                                        </p:tav>
                                        <p:tav tm="100000">
                                          <p:val>
                                            <p:strVal val="#ppt_x"/>
                                          </p:val>
                                        </p:tav>
                                      </p:tavLst>
                                    </p:anim>
                                    <p:anim calcmode="lin" valueType="num">
                                      <p:cBhvr>
                                        <p:cTn id="49" dur="500" fill="hold"/>
                                        <p:tgtEl>
                                          <p:spTgt spid="274435">
                                            <p:txEl>
                                              <p:pRg st="6" end="6"/>
                                            </p:txEl>
                                          </p:spTgt>
                                        </p:tgtEl>
                                        <p:attrNameLst>
                                          <p:attrName>ppt_y</p:attrName>
                                        </p:attrNameLst>
                                      </p:cBhvr>
                                      <p:tavLst>
                                        <p:tav tm="0">
                                          <p:val>
                                            <p:strVal val="#ppt_y+.05"/>
                                          </p:val>
                                        </p:tav>
                                        <p:tav tm="100000">
                                          <p:val>
                                            <p:strVal val="#ppt_y"/>
                                          </p:val>
                                        </p:tav>
                                      </p:tavLst>
                                    </p:anim>
                                  </p:childTnLst>
                                </p:cTn>
                              </p:par>
                            </p:childTnLst>
                          </p:cTn>
                        </p:par>
                      </p:childTnLst>
                    </p:cTn>
                  </p:par>
                  <p:par>
                    <p:cTn id="50" fill="hold" nodeType="clickPar">
                      <p:stCondLst>
                        <p:cond delay="indefinite"/>
                      </p:stCondLst>
                      <p:childTnLst>
                        <p:par>
                          <p:cTn id="51" fill="hold" nodeType="withGroup">
                            <p:stCondLst>
                              <p:cond delay="0"/>
                            </p:stCondLst>
                            <p:childTnLst>
                              <p:par>
                                <p:cTn id="52" presetID="44" presetClass="entr" presetSubtype="0" fill="hold" grpId="0" nodeType="clickEffect">
                                  <p:stCondLst>
                                    <p:cond delay="0"/>
                                  </p:stCondLst>
                                  <p:childTnLst>
                                    <p:set>
                                      <p:cBhvr>
                                        <p:cTn id="53" dur="1" fill="hold">
                                          <p:stCondLst>
                                            <p:cond delay="0"/>
                                          </p:stCondLst>
                                        </p:cTn>
                                        <p:tgtEl>
                                          <p:spTgt spid="274435">
                                            <p:txEl>
                                              <p:pRg st="7" end="7"/>
                                            </p:txEl>
                                          </p:spTgt>
                                        </p:tgtEl>
                                        <p:attrNameLst>
                                          <p:attrName>style.visibility</p:attrName>
                                        </p:attrNameLst>
                                      </p:cBhvr>
                                      <p:to>
                                        <p:strVal val="visible"/>
                                      </p:to>
                                    </p:set>
                                    <p:animEffect transition="in" filter="fade">
                                      <p:cBhvr>
                                        <p:cTn id="54" dur="500"/>
                                        <p:tgtEl>
                                          <p:spTgt spid="274435">
                                            <p:txEl>
                                              <p:pRg st="7" end="7"/>
                                            </p:txEl>
                                          </p:spTgt>
                                        </p:tgtEl>
                                      </p:cBhvr>
                                    </p:animEffect>
                                    <p:anim calcmode="lin" valueType="num">
                                      <p:cBhvr>
                                        <p:cTn id="55" dur="500" fill="hold"/>
                                        <p:tgtEl>
                                          <p:spTgt spid="274435">
                                            <p:txEl>
                                              <p:pRg st="7" end="7"/>
                                            </p:txEl>
                                          </p:spTgt>
                                        </p:tgtEl>
                                        <p:attrNameLst>
                                          <p:attrName>ppt_x</p:attrName>
                                        </p:attrNameLst>
                                      </p:cBhvr>
                                      <p:tavLst>
                                        <p:tav tm="0">
                                          <p:val>
                                            <p:strVal val="#ppt_x"/>
                                          </p:val>
                                        </p:tav>
                                        <p:tav tm="100000">
                                          <p:val>
                                            <p:strVal val="#ppt_x"/>
                                          </p:val>
                                        </p:tav>
                                      </p:tavLst>
                                    </p:anim>
                                    <p:anim calcmode="lin" valueType="num">
                                      <p:cBhvr>
                                        <p:cTn id="56" dur="500" fill="hold"/>
                                        <p:tgtEl>
                                          <p:spTgt spid="274435">
                                            <p:txEl>
                                              <p:pRg st="7" end="7"/>
                                            </p:txEl>
                                          </p:spTgt>
                                        </p:tgtEl>
                                        <p:attrNameLst>
                                          <p:attrName>ppt_y</p:attrName>
                                        </p:attrNameLst>
                                      </p:cBhvr>
                                      <p:tavLst>
                                        <p:tav tm="0">
                                          <p:val>
                                            <p:strVal val="#ppt_y+.05"/>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44" presetClass="entr" presetSubtype="0" fill="hold" grpId="0" nodeType="clickEffect">
                                  <p:stCondLst>
                                    <p:cond delay="0"/>
                                  </p:stCondLst>
                                  <p:childTnLst>
                                    <p:set>
                                      <p:cBhvr>
                                        <p:cTn id="60" dur="1" fill="hold">
                                          <p:stCondLst>
                                            <p:cond delay="0"/>
                                          </p:stCondLst>
                                        </p:cTn>
                                        <p:tgtEl>
                                          <p:spTgt spid="274435">
                                            <p:txEl>
                                              <p:pRg st="8" end="8"/>
                                            </p:txEl>
                                          </p:spTgt>
                                        </p:tgtEl>
                                        <p:attrNameLst>
                                          <p:attrName>style.visibility</p:attrName>
                                        </p:attrNameLst>
                                      </p:cBhvr>
                                      <p:to>
                                        <p:strVal val="visible"/>
                                      </p:to>
                                    </p:set>
                                    <p:animEffect transition="in" filter="fade">
                                      <p:cBhvr>
                                        <p:cTn id="61" dur="500"/>
                                        <p:tgtEl>
                                          <p:spTgt spid="274435">
                                            <p:txEl>
                                              <p:pRg st="8" end="8"/>
                                            </p:txEl>
                                          </p:spTgt>
                                        </p:tgtEl>
                                      </p:cBhvr>
                                    </p:animEffect>
                                    <p:anim calcmode="lin" valueType="num">
                                      <p:cBhvr>
                                        <p:cTn id="62" dur="500" fill="hold"/>
                                        <p:tgtEl>
                                          <p:spTgt spid="274435">
                                            <p:txEl>
                                              <p:pRg st="8" end="8"/>
                                            </p:txEl>
                                          </p:spTgt>
                                        </p:tgtEl>
                                        <p:attrNameLst>
                                          <p:attrName>ppt_x</p:attrName>
                                        </p:attrNameLst>
                                      </p:cBhvr>
                                      <p:tavLst>
                                        <p:tav tm="0">
                                          <p:val>
                                            <p:strVal val="#ppt_x"/>
                                          </p:val>
                                        </p:tav>
                                        <p:tav tm="100000">
                                          <p:val>
                                            <p:strVal val="#ppt_x"/>
                                          </p:val>
                                        </p:tav>
                                      </p:tavLst>
                                    </p:anim>
                                    <p:anim calcmode="lin" valueType="num">
                                      <p:cBhvr>
                                        <p:cTn id="63" dur="500" fill="hold"/>
                                        <p:tgtEl>
                                          <p:spTgt spid="274435">
                                            <p:txEl>
                                              <p:pRg st="8" end="8"/>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4435"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5459" name="Rectangle 3"/>
          <p:cNvSpPr>
            <a:spLocks noGrp="1" noChangeArrowheads="1"/>
          </p:cNvSpPr>
          <p:nvPr>
            <p:ph idx="1"/>
          </p:nvPr>
        </p:nvSpPr>
        <p:spPr/>
        <p:txBody>
          <a:bodyPr/>
          <a:lstStyle/>
          <a:p>
            <a:pPr algn="just" rtl="1">
              <a:buFont typeface="Wingdings" pitchFamily="2" charset="2"/>
              <a:buNone/>
            </a:pPr>
            <a:r>
              <a:rPr lang="ar-SA" sz="2000" b="1">
                <a:solidFill>
                  <a:schemeClr val="accent2"/>
                </a:solidFill>
              </a:rPr>
              <a:t>فقد وجد :-</a:t>
            </a:r>
            <a:endParaRPr lang="ar-SA" sz="2000" b="1">
              <a:solidFill>
                <a:schemeClr val="accent2"/>
              </a:solidFill>
              <a:cs typeface="Tahoma" pitchFamily="34" charset="0"/>
            </a:endParaRPr>
          </a:p>
          <a:p>
            <a:pPr algn="just" rtl="1">
              <a:buFont typeface="Wingdings" pitchFamily="2" charset="2"/>
              <a:buNone/>
            </a:pPr>
            <a:endParaRPr lang="ar-EG" sz="1200" b="1">
              <a:solidFill>
                <a:schemeClr val="accent2"/>
              </a:solidFill>
              <a:cs typeface="Tahoma" pitchFamily="34" charset="0"/>
            </a:endParaRPr>
          </a:p>
          <a:p>
            <a:pPr algn="just" rtl="1">
              <a:buFont typeface="Wingdings" pitchFamily="2" charset="2"/>
              <a:buNone/>
            </a:pPr>
            <a:r>
              <a:rPr lang="ar-EG" sz="2000" b="1"/>
              <a:t>	</a:t>
            </a:r>
            <a:r>
              <a:rPr lang="ar-SA" sz="2000"/>
              <a:t>أن المعاملات بالبرودة للنبات (الأم) الذي سيؤخذ منه القمم المرستيمية علي 4</a:t>
            </a:r>
            <a:r>
              <a:rPr lang="en-US" sz="2000"/>
              <a:t>o</a:t>
            </a:r>
            <a:r>
              <a:rPr lang="ar-EG" sz="2000"/>
              <a:t> </a:t>
            </a:r>
            <a:r>
              <a:rPr lang="ar-SA" sz="2000"/>
              <a:t>م لمدة 3 أيام أو أكثر قبل إستئصال المرستيم منه تؤدي هذه المعاملة إلي مضاعفة فترة بقاؤها حية بعد التجميد و زيادة 7 مرات في عدد الأفرع الناتجة .</a:t>
            </a:r>
            <a:r>
              <a:rPr lang="en-US" sz="3200"/>
              <a:t> </a:t>
            </a:r>
          </a:p>
          <a:p>
            <a:endParaRPr lang="en-US"/>
          </a:p>
        </p:txBody>
      </p:sp>
      <p:sp>
        <p:nvSpPr>
          <p:cNvPr id="275461" name="Rectangle 5"/>
          <p:cNvSpPr>
            <a:spLocks noChangeArrowheads="1"/>
          </p:cNvSpPr>
          <p:nvPr/>
        </p:nvSpPr>
        <p:spPr bwMode="auto">
          <a:xfrm>
            <a:off x="2051050" y="1700213"/>
            <a:ext cx="6221413"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ar-SA" b="1">
                <a:solidFill>
                  <a:schemeClr val="accent1"/>
                </a:solidFill>
                <a:cs typeface="Tahoma" pitchFamily="34" charset="0"/>
              </a:rPr>
              <a:t>التطبيقات علي استخدام زراعة القمة النامية</a:t>
            </a:r>
            <a:endParaRPr lang="en-US" b="1">
              <a:solidFill>
                <a:schemeClr val="accent1"/>
              </a:solidFill>
              <a:cs typeface="Tahoma" pitchFamily="34" charset="0"/>
            </a:endParaRPr>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483" name="Rectangle 3"/>
          <p:cNvSpPr>
            <a:spLocks noGrp="1" noChangeArrowheads="1"/>
          </p:cNvSpPr>
          <p:nvPr>
            <p:ph idx="1"/>
          </p:nvPr>
        </p:nvSpPr>
        <p:spPr>
          <a:xfrm>
            <a:off x="1295400" y="2819400"/>
            <a:ext cx="7086600" cy="3348038"/>
          </a:xfrm>
        </p:spPr>
        <p:txBody>
          <a:bodyPr/>
          <a:lstStyle/>
          <a:p>
            <a:pPr algn="r" rtl="1">
              <a:buFont typeface="Wingdings" pitchFamily="2" charset="2"/>
              <a:buNone/>
            </a:pPr>
            <a:r>
              <a:rPr lang="ar-SA" b="1">
                <a:solidFill>
                  <a:schemeClr val="tx2"/>
                </a:solidFill>
              </a:rPr>
              <a:t>التخزين بالتبريد</a:t>
            </a:r>
            <a:endParaRPr lang="ar-EG" b="1">
              <a:solidFill>
                <a:schemeClr val="tx2"/>
              </a:solidFill>
            </a:endParaRPr>
          </a:p>
          <a:p>
            <a:pPr algn="just" rtl="1"/>
            <a:r>
              <a:rPr lang="ar-EG"/>
              <a:t> </a:t>
            </a:r>
            <a:r>
              <a:rPr lang="ar-SA" sz="2000"/>
              <a:t>يمكن تخزين المرستيمات في درجة حرارة منخفضة تتراوح بين 1 - 9 °م و يعمل في هذا المجال الحراري علي إبطاء تدهور النسيج النباتي ولا يمنعه</a:t>
            </a:r>
            <a:r>
              <a:rPr lang="ar-EG" sz="2000"/>
              <a:t>.</a:t>
            </a:r>
          </a:p>
          <a:p>
            <a:pPr algn="just" rtl="1"/>
            <a:r>
              <a:rPr lang="ar-SA" sz="2000"/>
              <a:t>  يعني ذلك إعادة زراعة النسيج و لكن علي فترات متباعدة .</a:t>
            </a:r>
            <a:endParaRPr lang="ar-EG" sz="2000"/>
          </a:p>
          <a:p>
            <a:pPr algn="just" rtl="1"/>
            <a:r>
              <a:rPr lang="en-US" sz="2000"/>
              <a:t>75 Morel </a:t>
            </a:r>
            <a:r>
              <a:rPr lang="ar-EG" sz="2000"/>
              <a:t> </a:t>
            </a:r>
            <a:r>
              <a:rPr lang="ar-SA" sz="2000"/>
              <a:t>تمكن من حفظ قمم العنب علي درجة 9 °م  مع تغيرها كل عام .</a:t>
            </a:r>
            <a:endParaRPr lang="en-US" sz="2000"/>
          </a:p>
          <a:p>
            <a:pPr algn="just" rtl="1"/>
            <a:r>
              <a:rPr lang="en-US" sz="2000"/>
              <a:t>79 Lundergan </a:t>
            </a:r>
            <a:r>
              <a:rPr lang="ar-SA" sz="2000"/>
              <a:t> خزن قمة التفاح علي درجة  1- 4°م إلي أقل من سنة مع عدم فقد القدرة علي النمو.</a:t>
            </a:r>
            <a:endParaRPr lang="en-US" sz="2000"/>
          </a:p>
        </p:txBody>
      </p:sp>
      <p:sp>
        <p:nvSpPr>
          <p:cNvPr id="276485" name="Rectangle 5"/>
          <p:cNvSpPr>
            <a:spLocks noChangeArrowheads="1"/>
          </p:cNvSpPr>
          <p:nvPr/>
        </p:nvSpPr>
        <p:spPr bwMode="auto">
          <a:xfrm>
            <a:off x="1835150" y="1700213"/>
            <a:ext cx="6221413"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ar-SA" b="1">
                <a:solidFill>
                  <a:schemeClr val="accent1"/>
                </a:solidFill>
                <a:cs typeface="Tahoma" pitchFamily="34" charset="0"/>
              </a:rPr>
              <a:t>التطبيقات علي استخدام زراعة القمة النامية</a:t>
            </a:r>
            <a:endParaRPr lang="en-US" b="1">
              <a:solidFill>
                <a:schemeClr val="accent1"/>
              </a:solidFill>
              <a:cs typeface="Tahoma" pitchFamily="34" charset="0"/>
            </a:endParaRPr>
          </a:p>
        </p:txBody>
      </p:sp>
    </p:spTree>
  </p:cSld>
  <p:clrMapOvr>
    <a:masterClrMapping/>
  </p:clrMapOvr>
  <p:transition>
    <p:split orient="vert"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276483">
                                            <p:txEl>
                                              <p:pRg st="0" end="0"/>
                                            </p:txEl>
                                          </p:spTgt>
                                        </p:tgtEl>
                                        <p:attrNameLst>
                                          <p:attrName>style.visibility</p:attrName>
                                        </p:attrNameLst>
                                      </p:cBhvr>
                                      <p:to>
                                        <p:strVal val="visible"/>
                                      </p:to>
                                    </p:set>
                                    <p:anim calcmode="lin" valueType="num">
                                      <p:cBhvr>
                                        <p:cTn id="7" dur="1000" fill="hold"/>
                                        <p:tgtEl>
                                          <p:spTgt spid="276483">
                                            <p:txEl>
                                              <p:pRg st="0" end="0"/>
                                            </p:txEl>
                                          </p:spTgt>
                                        </p:tgtEl>
                                        <p:attrNameLst>
                                          <p:attrName>ppt_w</p:attrName>
                                        </p:attrNameLst>
                                      </p:cBhvr>
                                      <p:tavLst>
                                        <p:tav tm="0">
                                          <p:val>
                                            <p:strVal val="#ppt_w+.3"/>
                                          </p:val>
                                        </p:tav>
                                        <p:tav tm="100000">
                                          <p:val>
                                            <p:strVal val="#ppt_w"/>
                                          </p:val>
                                        </p:tav>
                                      </p:tavLst>
                                    </p:anim>
                                    <p:anim calcmode="lin" valueType="num">
                                      <p:cBhvr>
                                        <p:cTn id="8" dur="1000" fill="hold"/>
                                        <p:tgtEl>
                                          <p:spTgt spid="27648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276483">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0" presetClass="entr" presetSubtype="0" decel="100000" fill="hold" grpId="0" nodeType="clickEffect">
                                  <p:stCondLst>
                                    <p:cond delay="0"/>
                                  </p:stCondLst>
                                  <p:childTnLst>
                                    <p:set>
                                      <p:cBhvr>
                                        <p:cTn id="13" dur="1" fill="hold">
                                          <p:stCondLst>
                                            <p:cond delay="0"/>
                                          </p:stCondLst>
                                        </p:cTn>
                                        <p:tgtEl>
                                          <p:spTgt spid="276483">
                                            <p:txEl>
                                              <p:pRg st="1" end="1"/>
                                            </p:txEl>
                                          </p:spTgt>
                                        </p:tgtEl>
                                        <p:attrNameLst>
                                          <p:attrName>style.visibility</p:attrName>
                                        </p:attrNameLst>
                                      </p:cBhvr>
                                      <p:to>
                                        <p:strVal val="visible"/>
                                      </p:to>
                                    </p:set>
                                    <p:anim calcmode="lin" valueType="num">
                                      <p:cBhvr>
                                        <p:cTn id="14" dur="1000" fill="hold"/>
                                        <p:tgtEl>
                                          <p:spTgt spid="276483">
                                            <p:txEl>
                                              <p:pRg st="1" end="1"/>
                                            </p:txEl>
                                          </p:spTgt>
                                        </p:tgtEl>
                                        <p:attrNameLst>
                                          <p:attrName>ppt_w</p:attrName>
                                        </p:attrNameLst>
                                      </p:cBhvr>
                                      <p:tavLst>
                                        <p:tav tm="0">
                                          <p:val>
                                            <p:strVal val="#ppt_w+.3"/>
                                          </p:val>
                                        </p:tav>
                                        <p:tav tm="100000">
                                          <p:val>
                                            <p:strVal val="#ppt_w"/>
                                          </p:val>
                                        </p:tav>
                                      </p:tavLst>
                                    </p:anim>
                                    <p:anim calcmode="lin" valueType="num">
                                      <p:cBhvr>
                                        <p:cTn id="15" dur="1000" fill="hold"/>
                                        <p:tgtEl>
                                          <p:spTgt spid="276483">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276483">
                                            <p:txEl>
                                              <p:pRg st="1" end="1"/>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0" presetClass="entr" presetSubtype="0" decel="100000" fill="hold" grpId="0" nodeType="clickEffect">
                                  <p:stCondLst>
                                    <p:cond delay="0"/>
                                  </p:stCondLst>
                                  <p:childTnLst>
                                    <p:set>
                                      <p:cBhvr>
                                        <p:cTn id="20" dur="1" fill="hold">
                                          <p:stCondLst>
                                            <p:cond delay="0"/>
                                          </p:stCondLst>
                                        </p:cTn>
                                        <p:tgtEl>
                                          <p:spTgt spid="276483">
                                            <p:txEl>
                                              <p:pRg st="2" end="2"/>
                                            </p:txEl>
                                          </p:spTgt>
                                        </p:tgtEl>
                                        <p:attrNameLst>
                                          <p:attrName>style.visibility</p:attrName>
                                        </p:attrNameLst>
                                      </p:cBhvr>
                                      <p:to>
                                        <p:strVal val="visible"/>
                                      </p:to>
                                    </p:set>
                                    <p:anim calcmode="lin" valueType="num">
                                      <p:cBhvr>
                                        <p:cTn id="21" dur="1000" fill="hold"/>
                                        <p:tgtEl>
                                          <p:spTgt spid="276483">
                                            <p:txEl>
                                              <p:pRg st="2" end="2"/>
                                            </p:txEl>
                                          </p:spTgt>
                                        </p:tgtEl>
                                        <p:attrNameLst>
                                          <p:attrName>ppt_w</p:attrName>
                                        </p:attrNameLst>
                                      </p:cBhvr>
                                      <p:tavLst>
                                        <p:tav tm="0">
                                          <p:val>
                                            <p:strVal val="#ppt_w+.3"/>
                                          </p:val>
                                        </p:tav>
                                        <p:tav tm="100000">
                                          <p:val>
                                            <p:strVal val="#ppt_w"/>
                                          </p:val>
                                        </p:tav>
                                      </p:tavLst>
                                    </p:anim>
                                    <p:anim calcmode="lin" valueType="num">
                                      <p:cBhvr>
                                        <p:cTn id="22" dur="1000" fill="hold"/>
                                        <p:tgtEl>
                                          <p:spTgt spid="276483">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276483">
                                            <p:txEl>
                                              <p:pRg st="2" end="2"/>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50" presetClass="entr" presetSubtype="0" decel="100000" fill="hold" grpId="0" nodeType="clickEffect">
                                  <p:stCondLst>
                                    <p:cond delay="0"/>
                                  </p:stCondLst>
                                  <p:childTnLst>
                                    <p:set>
                                      <p:cBhvr>
                                        <p:cTn id="27" dur="1" fill="hold">
                                          <p:stCondLst>
                                            <p:cond delay="0"/>
                                          </p:stCondLst>
                                        </p:cTn>
                                        <p:tgtEl>
                                          <p:spTgt spid="276483">
                                            <p:txEl>
                                              <p:pRg st="3" end="3"/>
                                            </p:txEl>
                                          </p:spTgt>
                                        </p:tgtEl>
                                        <p:attrNameLst>
                                          <p:attrName>style.visibility</p:attrName>
                                        </p:attrNameLst>
                                      </p:cBhvr>
                                      <p:to>
                                        <p:strVal val="visible"/>
                                      </p:to>
                                    </p:set>
                                    <p:anim calcmode="lin" valueType="num">
                                      <p:cBhvr>
                                        <p:cTn id="28" dur="1000" fill="hold"/>
                                        <p:tgtEl>
                                          <p:spTgt spid="276483">
                                            <p:txEl>
                                              <p:pRg st="3" end="3"/>
                                            </p:txEl>
                                          </p:spTgt>
                                        </p:tgtEl>
                                        <p:attrNameLst>
                                          <p:attrName>ppt_w</p:attrName>
                                        </p:attrNameLst>
                                      </p:cBhvr>
                                      <p:tavLst>
                                        <p:tav tm="0">
                                          <p:val>
                                            <p:strVal val="#ppt_w+.3"/>
                                          </p:val>
                                        </p:tav>
                                        <p:tav tm="100000">
                                          <p:val>
                                            <p:strVal val="#ppt_w"/>
                                          </p:val>
                                        </p:tav>
                                      </p:tavLst>
                                    </p:anim>
                                    <p:anim calcmode="lin" valueType="num">
                                      <p:cBhvr>
                                        <p:cTn id="29" dur="1000" fill="hold"/>
                                        <p:tgtEl>
                                          <p:spTgt spid="276483">
                                            <p:txEl>
                                              <p:pRg st="3" end="3"/>
                                            </p:txEl>
                                          </p:spTgt>
                                        </p:tgtEl>
                                        <p:attrNameLst>
                                          <p:attrName>ppt_h</p:attrName>
                                        </p:attrNameLst>
                                      </p:cBhvr>
                                      <p:tavLst>
                                        <p:tav tm="0">
                                          <p:val>
                                            <p:strVal val="#ppt_h"/>
                                          </p:val>
                                        </p:tav>
                                        <p:tav tm="100000">
                                          <p:val>
                                            <p:strVal val="#ppt_h"/>
                                          </p:val>
                                        </p:tav>
                                      </p:tavLst>
                                    </p:anim>
                                    <p:animEffect transition="in" filter="fade">
                                      <p:cBhvr>
                                        <p:cTn id="30" dur="1000"/>
                                        <p:tgtEl>
                                          <p:spTgt spid="276483">
                                            <p:txEl>
                                              <p:pRg st="3" end="3"/>
                                            </p:txEl>
                                          </p:spTgt>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50" presetClass="entr" presetSubtype="0" decel="100000" fill="hold" grpId="0" nodeType="clickEffect">
                                  <p:stCondLst>
                                    <p:cond delay="0"/>
                                  </p:stCondLst>
                                  <p:childTnLst>
                                    <p:set>
                                      <p:cBhvr>
                                        <p:cTn id="34" dur="1" fill="hold">
                                          <p:stCondLst>
                                            <p:cond delay="0"/>
                                          </p:stCondLst>
                                        </p:cTn>
                                        <p:tgtEl>
                                          <p:spTgt spid="276483">
                                            <p:txEl>
                                              <p:pRg st="4" end="4"/>
                                            </p:txEl>
                                          </p:spTgt>
                                        </p:tgtEl>
                                        <p:attrNameLst>
                                          <p:attrName>style.visibility</p:attrName>
                                        </p:attrNameLst>
                                      </p:cBhvr>
                                      <p:to>
                                        <p:strVal val="visible"/>
                                      </p:to>
                                    </p:set>
                                    <p:anim calcmode="lin" valueType="num">
                                      <p:cBhvr>
                                        <p:cTn id="35" dur="1000" fill="hold"/>
                                        <p:tgtEl>
                                          <p:spTgt spid="276483">
                                            <p:txEl>
                                              <p:pRg st="4" end="4"/>
                                            </p:txEl>
                                          </p:spTgt>
                                        </p:tgtEl>
                                        <p:attrNameLst>
                                          <p:attrName>ppt_w</p:attrName>
                                        </p:attrNameLst>
                                      </p:cBhvr>
                                      <p:tavLst>
                                        <p:tav tm="0">
                                          <p:val>
                                            <p:strVal val="#ppt_w+.3"/>
                                          </p:val>
                                        </p:tav>
                                        <p:tav tm="100000">
                                          <p:val>
                                            <p:strVal val="#ppt_w"/>
                                          </p:val>
                                        </p:tav>
                                      </p:tavLst>
                                    </p:anim>
                                    <p:anim calcmode="lin" valueType="num">
                                      <p:cBhvr>
                                        <p:cTn id="36" dur="1000" fill="hold"/>
                                        <p:tgtEl>
                                          <p:spTgt spid="276483">
                                            <p:txEl>
                                              <p:pRg st="4" end="4"/>
                                            </p:txEl>
                                          </p:spTgt>
                                        </p:tgtEl>
                                        <p:attrNameLst>
                                          <p:attrName>ppt_h</p:attrName>
                                        </p:attrNameLst>
                                      </p:cBhvr>
                                      <p:tavLst>
                                        <p:tav tm="0">
                                          <p:val>
                                            <p:strVal val="#ppt_h"/>
                                          </p:val>
                                        </p:tav>
                                        <p:tav tm="100000">
                                          <p:val>
                                            <p:strVal val="#ppt_h"/>
                                          </p:val>
                                        </p:tav>
                                      </p:tavLst>
                                    </p:anim>
                                    <p:animEffect transition="in" filter="fade">
                                      <p:cBhvr>
                                        <p:cTn id="37" dur="1000"/>
                                        <p:tgtEl>
                                          <p:spTgt spid="27648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483" grpId="0" build="p"/>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7507" name="Rectangle 3"/>
          <p:cNvSpPr>
            <a:spLocks noGrp="1" noChangeArrowheads="1"/>
          </p:cNvSpPr>
          <p:nvPr>
            <p:ph idx="1"/>
          </p:nvPr>
        </p:nvSpPr>
        <p:spPr>
          <a:xfrm>
            <a:off x="539750" y="2060575"/>
            <a:ext cx="8156575" cy="4392613"/>
          </a:xfrm>
        </p:spPr>
        <p:txBody>
          <a:bodyPr/>
          <a:lstStyle/>
          <a:p>
            <a:pPr algn="just" rtl="1">
              <a:lnSpc>
                <a:spcPct val="80000"/>
              </a:lnSpc>
            </a:pPr>
            <a:r>
              <a:rPr lang="ar-SA" sz="2000" b="1">
                <a:solidFill>
                  <a:srgbClr val="FF9999"/>
                </a:solidFill>
              </a:rPr>
              <a:t>استئصال المرض </a:t>
            </a:r>
            <a:r>
              <a:rPr lang="en-US" sz="2000" b="1">
                <a:solidFill>
                  <a:srgbClr val="FF9999"/>
                </a:solidFill>
              </a:rPr>
              <a:t>Disease elimination</a:t>
            </a:r>
            <a:r>
              <a:rPr lang="en-US" sz="1800"/>
              <a:t> </a:t>
            </a:r>
            <a:endParaRPr lang="ar-EG" sz="1800"/>
          </a:p>
          <a:p>
            <a:pPr algn="just" rtl="1">
              <a:lnSpc>
                <a:spcPct val="80000"/>
              </a:lnSpc>
            </a:pPr>
            <a:r>
              <a:rPr lang="ar-EG" sz="1800"/>
              <a:t> </a:t>
            </a:r>
            <a:r>
              <a:rPr lang="ar-SA" sz="2000"/>
              <a:t>الهدف من زراعة القمة المرستيمية لنبات مصاب هو الحصول علي أعداد قليلة من هذه النباتات خالية من الأمراض الفيروسية</a:t>
            </a:r>
            <a:r>
              <a:rPr lang="en-US" sz="2000"/>
              <a:t> </a:t>
            </a:r>
            <a:endParaRPr lang="ar-EG" sz="2000"/>
          </a:p>
          <a:p>
            <a:pPr algn="just" rtl="1">
              <a:lnSpc>
                <a:spcPct val="80000"/>
              </a:lnSpc>
            </a:pPr>
            <a:r>
              <a:rPr lang="ar-SA" sz="2000"/>
              <a:t>عند إجراء التكاثر الخضري لنبات مصاب ينتقل المرض من جيل لآخر خلال هذا التكاثر ، حتي النباتات السليمة (ظاهرياً) قد تكون حاملة للمرض ولا تظهر الأعراض إلا بعد أجيال من التكاثر الخضري .</a:t>
            </a:r>
            <a:endParaRPr lang="ar-EG" sz="2000"/>
          </a:p>
          <a:p>
            <a:pPr algn="just" rtl="1">
              <a:lnSpc>
                <a:spcPct val="80000"/>
              </a:lnSpc>
            </a:pPr>
            <a:r>
              <a:rPr lang="ar-EG" sz="2000"/>
              <a:t> </a:t>
            </a:r>
            <a:r>
              <a:rPr lang="ar-SA" sz="2000"/>
              <a:t>من الصعب إكتشاف الأعراض ولكن المحصول أو الجودة أو كلاهما تقل تدريجياً </a:t>
            </a:r>
            <a:r>
              <a:rPr lang="ar-EG" sz="2000"/>
              <a:t>.</a:t>
            </a:r>
          </a:p>
          <a:p>
            <a:pPr algn="just" rtl="1">
              <a:lnSpc>
                <a:spcPct val="80000"/>
              </a:lnSpc>
            </a:pPr>
            <a:r>
              <a:rPr lang="ar-EG" sz="2000"/>
              <a:t> </a:t>
            </a:r>
            <a:r>
              <a:rPr lang="ar-SA" sz="2000"/>
              <a:t>ودور مزارع القمم المرستيمية هو إنتاج نباتات خالية من الأمراض الفيروسية و يعد ذلك أمراً بالغ الأهمية في المحاصيل التي تكاثر خضرياً .</a:t>
            </a:r>
            <a:r>
              <a:rPr lang="en-US" sz="2000"/>
              <a:t> </a:t>
            </a:r>
          </a:p>
          <a:p>
            <a:pPr algn="just" rtl="1">
              <a:lnSpc>
                <a:spcPct val="80000"/>
              </a:lnSpc>
            </a:pPr>
            <a:r>
              <a:rPr lang="ar-EG" sz="2000"/>
              <a:t> </a:t>
            </a:r>
            <a:r>
              <a:rPr lang="ar-SA" sz="2000"/>
              <a:t>قمة الساق أو قمة الجذر للنباتات المصابة بالفيروسات تكون خالية أو تحتوي علي كمية قليلة جداً من الفيروس</a:t>
            </a:r>
            <a:r>
              <a:rPr lang="en-US" sz="2000"/>
              <a:t> </a:t>
            </a:r>
          </a:p>
          <a:p>
            <a:pPr algn="just" rtl="1">
              <a:lnSpc>
                <a:spcPct val="80000"/>
              </a:lnSpc>
            </a:pPr>
            <a:r>
              <a:rPr lang="ar-SA" sz="2000"/>
              <a:t>المعالجة بالطرق الكيميائية أو الطبيعية (مثل الحرارة) نجاحها محدود في إستئصال الأمراض الفيروسية من النباتات المصابة</a:t>
            </a:r>
            <a:r>
              <a:rPr lang="ar-EG" sz="2000"/>
              <a:t>.</a:t>
            </a:r>
            <a:endParaRPr lang="en-US" sz="2000"/>
          </a:p>
        </p:txBody>
      </p:sp>
      <p:sp>
        <p:nvSpPr>
          <p:cNvPr id="277509" name="Rectangle 5"/>
          <p:cNvSpPr>
            <a:spLocks noChangeArrowheads="1"/>
          </p:cNvSpPr>
          <p:nvPr/>
        </p:nvSpPr>
        <p:spPr bwMode="auto">
          <a:xfrm>
            <a:off x="1835150" y="1196975"/>
            <a:ext cx="6221413"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ar-SA" b="1">
                <a:solidFill>
                  <a:schemeClr val="accent1"/>
                </a:solidFill>
                <a:cs typeface="Tahoma" pitchFamily="34" charset="0"/>
              </a:rPr>
              <a:t>التطبيقات علي استخدام زراعة القمة النامية</a:t>
            </a:r>
            <a:endParaRPr lang="en-US" b="1">
              <a:solidFill>
                <a:schemeClr val="accent1"/>
              </a:solidFill>
              <a:cs typeface="Tahoma" pitchFamily="34" charset="0"/>
            </a:endParaRPr>
          </a:p>
        </p:txBody>
      </p:sp>
    </p:spTree>
  </p:cSld>
  <p:clrMapOvr>
    <a:masterClrMapping/>
  </p:clrMapOvr>
  <p:transition>
    <p:push/>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4" presetClass="entr" presetSubtype="0" fill="hold" grpId="0" nodeType="clickEffect">
                                  <p:stCondLst>
                                    <p:cond delay="0"/>
                                  </p:stCondLst>
                                  <p:childTnLst>
                                    <p:set>
                                      <p:cBhvr>
                                        <p:cTn id="6" dur="1" fill="hold">
                                          <p:stCondLst>
                                            <p:cond delay="0"/>
                                          </p:stCondLst>
                                        </p:cTn>
                                        <p:tgtEl>
                                          <p:spTgt spid="277507">
                                            <p:txEl>
                                              <p:pRg st="0" end="0"/>
                                            </p:txEl>
                                          </p:spTgt>
                                        </p:tgtEl>
                                        <p:attrNameLst>
                                          <p:attrName>style.visibility</p:attrName>
                                        </p:attrNameLst>
                                      </p:cBhvr>
                                      <p:to>
                                        <p:strVal val="visible"/>
                                      </p:to>
                                    </p:set>
                                    <p:animEffect transition="in" filter="fade">
                                      <p:cBhvr>
                                        <p:cTn id="7" dur="500"/>
                                        <p:tgtEl>
                                          <p:spTgt spid="277507">
                                            <p:txEl>
                                              <p:pRg st="0" end="0"/>
                                            </p:txEl>
                                          </p:spTgt>
                                        </p:tgtEl>
                                      </p:cBhvr>
                                    </p:animEffect>
                                    <p:anim calcmode="lin" valueType="num">
                                      <p:cBhvr>
                                        <p:cTn id="8" dur="500" fill="hold"/>
                                        <p:tgtEl>
                                          <p:spTgt spid="277507">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277507">
                                            <p:txEl>
                                              <p:pRg st="0" end="0"/>
                                            </p:txEl>
                                          </p:spTgt>
                                        </p:tgtEl>
                                        <p:attrNameLst>
                                          <p:attrName>ppt_y</p:attrName>
                                        </p:attrNameLst>
                                      </p:cBhvr>
                                      <p:tavLst>
                                        <p:tav tm="0">
                                          <p:val>
                                            <p:strVal val="#ppt_y+.05"/>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277507">
                                            <p:txEl>
                                              <p:pRg st="1" end="1"/>
                                            </p:txEl>
                                          </p:spTgt>
                                        </p:tgtEl>
                                        <p:attrNameLst>
                                          <p:attrName>style.visibility</p:attrName>
                                        </p:attrNameLst>
                                      </p:cBhvr>
                                      <p:to>
                                        <p:strVal val="visible"/>
                                      </p:to>
                                    </p:set>
                                    <p:animEffect transition="in" filter="fade">
                                      <p:cBhvr>
                                        <p:cTn id="14" dur="500"/>
                                        <p:tgtEl>
                                          <p:spTgt spid="277507">
                                            <p:txEl>
                                              <p:pRg st="1" end="1"/>
                                            </p:txEl>
                                          </p:spTgt>
                                        </p:tgtEl>
                                      </p:cBhvr>
                                    </p:animEffect>
                                    <p:anim calcmode="lin" valueType="num">
                                      <p:cBhvr>
                                        <p:cTn id="15" dur="500" fill="hold"/>
                                        <p:tgtEl>
                                          <p:spTgt spid="277507">
                                            <p:txEl>
                                              <p:pRg st="1" end="1"/>
                                            </p:txEl>
                                          </p:spTgt>
                                        </p:tgtEl>
                                        <p:attrNameLst>
                                          <p:attrName>ppt_x</p:attrName>
                                        </p:attrNameLst>
                                      </p:cBhvr>
                                      <p:tavLst>
                                        <p:tav tm="0">
                                          <p:val>
                                            <p:strVal val="#ppt_x"/>
                                          </p:val>
                                        </p:tav>
                                        <p:tav tm="100000">
                                          <p:val>
                                            <p:strVal val="#ppt_x"/>
                                          </p:val>
                                        </p:tav>
                                      </p:tavLst>
                                    </p:anim>
                                    <p:anim calcmode="lin" valueType="num">
                                      <p:cBhvr>
                                        <p:cTn id="16" dur="500" fill="hold"/>
                                        <p:tgtEl>
                                          <p:spTgt spid="277507">
                                            <p:txEl>
                                              <p:pRg st="1" end="1"/>
                                            </p:txEl>
                                          </p:spTgt>
                                        </p:tgtEl>
                                        <p:attrNameLst>
                                          <p:attrName>ppt_y</p:attrName>
                                        </p:attrNameLst>
                                      </p:cBhvr>
                                      <p:tavLst>
                                        <p:tav tm="0">
                                          <p:val>
                                            <p:strVal val="#ppt_y+.05"/>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4" presetClass="entr" presetSubtype="0" fill="hold" grpId="0" nodeType="clickEffect">
                                  <p:stCondLst>
                                    <p:cond delay="0"/>
                                  </p:stCondLst>
                                  <p:childTnLst>
                                    <p:set>
                                      <p:cBhvr>
                                        <p:cTn id="20" dur="1" fill="hold">
                                          <p:stCondLst>
                                            <p:cond delay="0"/>
                                          </p:stCondLst>
                                        </p:cTn>
                                        <p:tgtEl>
                                          <p:spTgt spid="277507">
                                            <p:txEl>
                                              <p:pRg st="2" end="2"/>
                                            </p:txEl>
                                          </p:spTgt>
                                        </p:tgtEl>
                                        <p:attrNameLst>
                                          <p:attrName>style.visibility</p:attrName>
                                        </p:attrNameLst>
                                      </p:cBhvr>
                                      <p:to>
                                        <p:strVal val="visible"/>
                                      </p:to>
                                    </p:set>
                                    <p:animEffect transition="in" filter="fade">
                                      <p:cBhvr>
                                        <p:cTn id="21" dur="500"/>
                                        <p:tgtEl>
                                          <p:spTgt spid="277507">
                                            <p:txEl>
                                              <p:pRg st="2" end="2"/>
                                            </p:txEl>
                                          </p:spTgt>
                                        </p:tgtEl>
                                      </p:cBhvr>
                                    </p:animEffect>
                                    <p:anim calcmode="lin" valueType="num">
                                      <p:cBhvr>
                                        <p:cTn id="22" dur="500" fill="hold"/>
                                        <p:tgtEl>
                                          <p:spTgt spid="277507">
                                            <p:txEl>
                                              <p:pRg st="2" end="2"/>
                                            </p:txEl>
                                          </p:spTgt>
                                        </p:tgtEl>
                                        <p:attrNameLst>
                                          <p:attrName>ppt_x</p:attrName>
                                        </p:attrNameLst>
                                      </p:cBhvr>
                                      <p:tavLst>
                                        <p:tav tm="0">
                                          <p:val>
                                            <p:strVal val="#ppt_x"/>
                                          </p:val>
                                        </p:tav>
                                        <p:tav tm="100000">
                                          <p:val>
                                            <p:strVal val="#ppt_x"/>
                                          </p:val>
                                        </p:tav>
                                      </p:tavLst>
                                    </p:anim>
                                    <p:anim calcmode="lin" valueType="num">
                                      <p:cBhvr>
                                        <p:cTn id="23" dur="500" fill="hold"/>
                                        <p:tgtEl>
                                          <p:spTgt spid="277507">
                                            <p:txEl>
                                              <p:pRg st="2" end="2"/>
                                            </p:txEl>
                                          </p:spTgt>
                                        </p:tgtEl>
                                        <p:attrNameLst>
                                          <p:attrName>ppt_y</p:attrName>
                                        </p:attrNameLst>
                                      </p:cBhvr>
                                      <p:tavLst>
                                        <p:tav tm="0">
                                          <p:val>
                                            <p:strVal val="#ppt_y+.05"/>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4" presetClass="entr" presetSubtype="0" fill="hold" grpId="0" nodeType="clickEffect">
                                  <p:stCondLst>
                                    <p:cond delay="0"/>
                                  </p:stCondLst>
                                  <p:childTnLst>
                                    <p:set>
                                      <p:cBhvr>
                                        <p:cTn id="27" dur="1" fill="hold">
                                          <p:stCondLst>
                                            <p:cond delay="0"/>
                                          </p:stCondLst>
                                        </p:cTn>
                                        <p:tgtEl>
                                          <p:spTgt spid="277507">
                                            <p:txEl>
                                              <p:pRg st="3" end="3"/>
                                            </p:txEl>
                                          </p:spTgt>
                                        </p:tgtEl>
                                        <p:attrNameLst>
                                          <p:attrName>style.visibility</p:attrName>
                                        </p:attrNameLst>
                                      </p:cBhvr>
                                      <p:to>
                                        <p:strVal val="visible"/>
                                      </p:to>
                                    </p:set>
                                    <p:animEffect transition="in" filter="fade">
                                      <p:cBhvr>
                                        <p:cTn id="28" dur="500"/>
                                        <p:tgtEl>
                                          <p:spTgt spid="277507">
                                            <p:txEl>
                                              <p:pRg st="3" end="3"/>
                                            </p:txEl>
                                          </p:spTgt>
                                        </p:tgtEl>
                                      </p:cBhvr>
                                    </p:animEffect>
                                    <p:anim calcmode="lin" valueType="num">
                                      <p:cBhvr>
                                        <p:cTn id="29" dur="500" fill="hold"/>
                                        <p:tgtEl>
                                          <p:spTgt spid="277507">
                                            <p:txEl>
                                              <p:pRg st="3" end="3"/>
                                            </p:txEl>
                                          </p:spTgt>
                                        </p:tgtEl>
                                        <p:attrNameLst>
                                          <p:attrName>ppt_x</p:attrName>
                                        </p:attrNameLst>
                                      </p:cBhvr>
                                      <p:tavLst>
                                        <p:tav tm="0">
                                          <p:val>
                                            <p:strVal val="#ppt_x"/>
                                          </p:val>
                                        </p:tav>
                                        <p:tav tm="100000">
                                          <p:val>
                                            <p:strVal val="#ppt_x"/>
                                          </p:val>
                                        </p:tav>
                                      </p:tavLst>
                                    </p:anim>
                                    <p:anim calcmode="lin" valueType="num">
                                      <p:cBhvr>
                                        <p:cTn id="30" dur="500" fill="hold"/>
                                        <p:tgtEl>
                                          <p:spTgt spid="277507">
                                            <p:txEl>
                                              <p:pRg st="3" end="3"/>
                                            </p:txEl>
                                          </p:spTgt>
                                        </p:tgtEl>
                                        <p:attrNameLst>
                                          <p:attrName>ppt_y</p:attrName>
                                        </p:attrNameLst>
                                      </p:cBhvr>
                                      <p:tavLst>
                                        <p:tav tm="0">
                                          <p:val>
                                            <p:strVal val="#ppt_y+.05"/>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4" presetClass="entr" presetSubtype="0" fill="hold" grpId="0" nodeType="clickEffect">
                                  <p:stCondLst>
                                    <p:cond delay="0"/>
                                  </p:stCondLst>
                                  <p:childTnLst>
                                    <p:set>
                                      <p:cBhvr>
                                        <p:cTn id="34" dur="1" fill="hold">
                                          <p:stCondLst>
                                            <p:cond delay="0"/>
                                          </p:stCondLst>
                                        </p:cTn>
                                        <p:tgtEl>
                                          <p:spTgt spid="277507">
                                            <p:txEl>
                                              <p:pRg st="4" end="4"/>
                                            </p:txEl>
                                          </p:spTgt>
                                        </p:tgtEl>
                                        <p:attrNameLst>
                                          <p:attrName>style.visibility</p:attrName>
                                        </p:attrNameLst>
                                      </p:cBhvr>
                                      <p:to>
                                        <p:strVal val="visible"/>
                                      </p:to>
                                    </p:set>
                                    <p:animEffect transition="in" filter="fade">
                                      <p:cBhvr>
                                        <p:cTn id="35" dur="500"/>
                                        <p:tgtEl>
                                          <p:spTgt spid="277507">
                                            <p:txEl>
                                              <p:pRg st="4" end="4"/>
                                            </p:txEl>
                                          </p:spTgt>
                                        </p:tgtEl>
                                      </p:cBhvr>
                                    </p:animEffect>
                                    <p:anim calcmode="lin" valueType="num">
                                      <p:cBhvr>
                                        <p:cTn id="36" dur="500" fill="hold"/>
                                        <p:tgtEl>
                                          <p:spTgt spid="277507">
                                            <p:txEl>
                                              <p:pRg st="4" end="4"/>
                                            </p:txEl>
                                          </p:spTgt>
                                        </p:tgtEl>
                                        <p:attrNameLst>
                                          <p:attrName>ppt_x</p:attrName>
                                        </p:attrNameLst>
                                      </p:cBhvr>
                                      <p:tavLst>
                                        <p:tav tm="0">
                                          <p:val>
                                            <p:strVal val="#ppt_x"/>
                                          </p:val>
                                        </p:tav>
                                        <p:tav tm="100000">
                                          <p:val>
                                            <p:strVal val="#ppt_x"/>
                                          </p:val>
                                        </p:tav>
                                      </p:tavLst>
                                    </p:anim>
                                    <p:anim calcmode="lin" valueType="num">
                                      <p:cBhvr>
                                        <p:cTn id="37" dur="500" fill="hold"/>
                                        <p:tgtEl>
                                          <p:spTgt spid="277507">
                                            <p:txEl>
                                              <p:pRg st="4" end="4"/>
                                            </p:txEl>
                                          </p:spTgt>
                                        </p:tgtEl>
                                        <p:attrNameLst>
                                          <p:attrName>ppt_y</p:attrName>
                                        </p:attrNameLst>
                                      </p:cBhvr>
                                      <p:tavLst>
                                        <p:tav tm="0">
                                          <p:val>
                                            <p:strVal val="#ppt_y+.05"/>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44" presetClass="entr" presetSubtype="0" fill="hold" grpId="0" nodeType="clickEffect">
                                  <p:stCondLst>
                                    <p:cond delay="0"/>
                                  </p:stCondLst>
                                  <p:childTnLst>
                                    <p:set>
                                      <p:cBhvr>
                                        <p:cTn id="41" dur="1" fill="hold">
                                          <p:stCondLst>
                                            <p:cond delay="0"/>
                                          </p:stCondLst>
                                        </p:cTn>
                                        <p:tgtEl>
                                          <p:spTgt spid="277507">
                                            <p:txEl>
                                              <p:pRg st="5" end="5"/>
                                            </p:txEl>
                                          </p:spTgt>
                                        </p:tgtEl>
                                        <p:attrNameLst>
                                          <p:attrName>style.visibility</p:attrName>
                                        </p:attrNameLst>
                                      </p:cBhvr>
                                      <p:to>
                                        <p:strVal val="visible"/>
                                      </p:to>
                                    </p:set>
                                    <p:animEffect transition="in" filter="fade">
                                      <p:cBhvr>
                                        <p:cTn id="42" dur="500"/>
                                        <p:tgtEl>
                                          <p:spTgt spid="277507">
                                            <p:txEl>
                                              <p:pRg st="5" end="5"/>
                                            </p:txEl>
                                          </p:spTgt>
                                        </p:tgtEl>
                                      </p:cBhvr>
                                    </p:animEffect>
                                    <p:anim calcmode="lin" valueType="num">
                                      <p:cBhvr>
                                        <p:cTn id="43" dur="500" fill="hold"/>
                                        <p:tgtEl>
                                          <p:spTgt spid="277507">
                                            <p:txEl>
                                              <p:pRg st="5" end="5"/>
                                            </p:txEl>
                                          </p:spTgt>
                                        </p:tgtEl>
                                        <p:attrNameLst>
                                          <p:attrName>ppt_x</p:attrName>
                                        </p:attrNameLst>
                                      </p:cBhvr>
                                      <p:tavLst>
                                        <p:tav tm="0">
                                          <p:val>
                                            <p:strVal val="#ppt_x"/>
                                          </p:val>
                                        </p:tav>
                                        <p:tav tm="100000">
                                          <p:val>
                                            <p:strVal val="#ppt_x"/>
                                          </p:val>
                                        </p:tav>
                                      </p:tavLst>
                                    </p:anim>
                                    <p:anim calcmode="lin" valueType="num">
                                      <p:cBhvr>
                                        <p:cTn id="44" dur="500" fill="hold"/>
                                        <p:tgtEl>
                                          <p:spTgt spid="277507">
                                            <p:txEl>
                                              <p:pRg st="5" end="5"/>
                                            </p:txEl>
                                          </p:spTgt>
                                        </p:tgtEl>
                                        <p:attrNameLst>
                                          <p:attrName>ppt_y</p:attrName>
                                        </p:attrNameLst>
                                      </p:cBhvr>
                                      <p:tavLst>
                                        <p:tav tm="0">
                                          <p:val>
                                            <p:strVal val="#ppt_y+.05"/>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44" presetClass="entr" presetSubtype="0" fill="hold" grpId="0" nodeType="clickEffect">
                                  <p:stCondLst>
                                    <p:cond delay="0"/>
                                  </p:stCondLst>
                                  <p:childTnLst>
                                    <p:set>
                                      <p:cBhvr>
                                        <p:cTn id="48" dur="1" fill="hold">
                                          <p:stCondLst>
                                            <p:cond delay="0"/>
                                          </p:stCondLst>
                                        </p:cTn>
                                        <p:tgtEl>
                                          <p:spTgt spid="277507">
                                            <p:txEl>
                                              <p:pRg st="6" end="6"/>
                                            </p:txEl>
                                          </p:spTgt>
                                        </p:tgtEl>
                                        <p:attrNameLst>
                                          <p:attrName>style.visibility</p:attrName>
                                        </p:attrNameLst>
                                      </p:cBhvr>
                                      <p:to>
                                        <p:strVal val="visible"/>
                                      </p:to>
                                    </p:set>
                                    <p:animEffect transition="in" filter="fade">
                                      <p:cBhvr>
                                        <p:cTn id="49" dur="500"/>
                                        <p:tgtEl>
                                          <p:spTgt spid="277507">
                                            <p:txEl>
                                              <p:pRg st="6" end="6"/>
                                            </p:txEl>
                                          </p:spTgt>
                                        </p:tgtEl>
                                      </p:cBhvr>
                                    </p:animEffect>
                                    <p:anim calcmode="lin" valueType="num">
                                      <p:cBhvr>
                                        <p:cTn id="50" dur="500" fill="hold"/>
                                        <p:tgtEl>
                                          <p:spTgt spid="277507">
                                            <p:txEl>
                                              <p:pRg st="6" end="6"/>
                                            </p:txEl>
                                          </p:spTgt>
                                        </p:tgtEl>
                                        <p:attrNameLst>
                                          <p:attrName>ppt_x</p:attrName>
                                        </p:attrNameLst>
                                      </p:cBhvr>
                                      <p:tavLst>
                                        <p:tav tm="0">
                                          <p:val>
                                            <p:strVal val="#ppt_x"/>
                                          </p:val>
                                        </p:tav>
                                        <p:tav tm="100000">
                                          <p:val>
                                            <p:strVal val="#ppt_x"/>
                                          </p:val>
                                        </p:tav>
                                      </p:tavLst>
                                    </p:anim>
                                    <p:anim calcmode="lin" valueType="num">
                                      <p:cBhvr>
                                        <p:cTn id="51" dur="500" fill="hold"/>
                                        <p:tgtEl>
                                          <p:spTgt spid="277507">
                                            <p:txEl>
                                              <p:pRg st="6" end="6"/>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7507" grpId="0" build="p"/>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9554" name="Rectangle 2"/>
          <p:cNvSpPr>
            <a:spLocks noGrp="1" noChangeArrowheads="1"/>
          </p:cNvSpPr>
          <p:nvPr>
            <p:ph type="title"/>
          </p:nvPr>
        </p:nvSpPr>
        <p:spPr/>
        <p:txBody>
          <a:bodyPr/>
          <a:lstStyle/>
          <a:p>
            <a:r>
              <a:rPr lang="en-US" sz="3600" b="1">
                <a:solidFill>
                  <a:schemeClr val="accent2"/>
                </a:solidFill>
              </a:rPr>
              <a:t>Micro grafting</a:t>
            </a:r>
          </a:p>
        </p:txBody>
      </p:sp>
      <p:sp>
        <p:nvSpPr>
          <p:cNvPr id="279555" name="Rectangle 3"/>
          <p:cNvSpPr>
            <a:spLocks noGrp="1" noChangeArrowheads="1"/>
          </p:cNvSpPr>
          <p:nvPr>
            <p:ph idx="1"/>
          </p:nvPr>
        </p:nvSpPr>
        <p:spPr>
          <a:xfrm>
            <a:off x="1295400" y="2276475"/>
            <a:ext cx="6948488" cy="3895725"/>
          </a:xfrm>
        </p:spPr>
        <p:txBody>
          <a:bodyPr/>
          <a:lstStyle/>
          <a:p>
            <a:pPr algn="r" rtl="1">
              <a:buFont typeface="Wingdings" pitchFamily="2" charset="2"/>
              <a:buNone/>
            </a:pPr>
            <a:r>
              <a:rPr lang="ar-EG" sz="2400" b="1">
                <a:solidFill>
                  <a:schemeClr val="tx2"/>
                </a:solidFill>
              </a:rPr>
              <a:t> </a:t>
            </a:r>
            <a:r>
              <a:rPr lang="ar-SA" sz="2000" b="1">
                <a:solidFill>
                  <a:schemeClr val="tx2"/>
                </a:solidFill>
              </a:rPr>
              <a:t>تحضير الطعم :</a:t>
            </a:r>
            <a:endParaRPr lang="ar-EG" sz="2000" b="1">
              <a:solidFill>
                <a:schemeClr val="tx2"/>
              </a:solidFill>
            </a:endParaRPr>
          </a:p>
          <a:p>
            <a:pPr lvl="1" algn="r" rtl="1"/>
            <a:r>
              <a:rPr lang="ar-EG" sz="2000"/>
              <a:t> </a:t>
            </a:r>
            <a:r>
              <a:rPr lang="ar-SA" sz="2000"/>
              <a:t>يستخدم الطعم من النموات الخضرية الغضة النامية في الحقل أو الصوب</a:t>
            </a:r>
            <a:r>
              <a:rPr lang="en-US" sz="2000"/>
              <a:t> </a:t>
            </a:r>
            <a:endParaRPr lang="ar-EG" sz="2000"/>
          </a:p>
          <a:p>
            <a:pPr lvl="1" algn="r" rtl="1"/>
            <a:r>
              <a:rPr lang="ar-SA" sz="2000"/>
              <a:t>تزال الأوراق الكبيرة من علي الجزء النباتي وتقصر إلي طول 1 سم ثم تعقم بهيبوكلوريت الصوديوم</a:t>
            </a:r>
            <a:r>
              <a:rPr lang="en-US" sz="2000"/>
              <a:t> </a:t>
            </a:r>
            <a:endParaRPr lang="ar-EG" sz="2000"/>
          </a:p>
          <a:p>
            <a:pPr lvl="1" algn="r" rtl="1"/>
            <a:r>
              <a:rPr lang="ar-EG" sz="2000"/>
              <a:t> </a:t>
            </a:r>
            <a:r>
              <a:rPr lang="ar-SA" sz="2000"/>
              <a:t>تزال الأوراق الصغيرة المتبقية تحت الميكروسكوب المعقم </a:t>
            </a:r>
            <a:endParaRPr lang="ar-EG" sz="2000"/>
          </a:p>
          <a:p>
            <a:pPr algn="r" rtl="1">
              <a:buFont typeface="Wingdings" pitchFamily="2" charset="2"/>
              <a:buNone/>
            </a:pPr>
            <a:r>
              <a:rPr lang="ar-EG" b="1"/>
              <a:t> </a:t>
            </a:r>
            <a:r>
              <a:rPr lang="ar-SA" sz="2000" b="1">
                <a:solidFill>
                  <a:schemeClr val="tx2"/>
                </a:solidFill>
              </a:rPr>
              <a:t>التطعيم و العناية بالشتلات :</a:t>
            </a:r>
            <a:endParaRPr lang="ar-EG" sz="2000" b="1">
              <a:solidFill>
                <a:schemeClr val="tx2"/>
              </a:solidFill>
            </a:endParaRPr>
          </a:p>
          <a:p>
            <a:pPr lvl="1" algn="r" rtl="1"/>
            <a:r>
              <a:rPr lang="ar-EG"/>
              <a:t> </a:t>
            </a:r>
            <a:r>
              <a:rPr lang="ar-SA" sz="2000"/>
              <a:t>توضع القمة داخل الجرح (الحز </a:t>
            </a:r>
            <a:r>
              <a:rPr lang="en-US" sz="2000"/>
              <a:t>T</a:t>
            </a:r>
            <a:r>
              <a:rPr lang="ar-EG" sz="2000">
                <a:cs typeface="Tahoma" pitchFamily="34" charset="0"/>
              </a:rPr>
              <a:t>)</a:t>
            </a:r>
            <a:r>
              <a:rPr lang="ar-SA" sz="2000"/>
              <a:t>من الأصل بحيث يلامس اللحاء للداخل و تزرع في بيئة جديدة و تحضن حتي نجاح التطعيم .</a:t>
            </a:r>
            <a:endParaRPr lang="en-US" sz="200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7" presetClass="entr" presetSubtype="0" fill="hold" grpId="0" nodeType="withEffect">
                                  <p:stCondLst>
                                    <p:cond delay="0"/>
                                  </p:stCondLst>
                                  <p:childTnLst>
                                    <p:set>
                                      <p:cBhvr>
                                        <p:cTn id="6" dur="1" fill="hold">
                                          <p:stCondLst>
                                            <p:cond delay="0"/>
                                          </p:stCondLst>
                                        </p:cTn>
                                        <p:tgtEl>
                                          <p:spTgt spid="279554"/>
                                        </p:tgtEl>
                                        <p:attrNameLst>
                                          <p:attrName>style.visibility</p:attrName>
                                        </p:attrNameLst>
                                      </p:cBhvr>
                                      <p:to>
                                        <p:strVal val="visible"/>
                                      </p:to>
                                    </p:set>
                                    <p:animEffect transition="in" filter="fade">
                                      <p:cBhvr>
                                        <p:cTn id="7" dur="1000"/>
                                        <p:tgtEl>
                                          <p:spTgt spid="279554"/>
                                        </p:tgtEl>
                                      </p:cBhvr>
                                    </p:animEffect>
                                    <p:anim calcmode="lin" valueType="num">
                                      <p:cBhvr>
                                        <p:cTn id="8" dur="1000" fill="hold"/>
                                        <p:tgtEl>
                                          <p:spTgt spid="279554"/>
                                        </p:tgtEl>
                                        <p:attrNameLst>
                                          <p:attrName>ppt_x</p:attrName>
                                        </p:attrNameLst>
                                      </p:cBhvr>
                                      <p:tavLst>
                                        <p:tav tm="0">
                                          <p:val>
                                            <p:strVal val="#ppt_x"/>
                                          </p:val>
                                        </p:tav>
                                        <p:tav tm="100000">
                                          <p:val>
                                            <p:strVal val="#ppt_x"/>
                                          </p:val>
                                        </p:tav>
                                      </p:tavLst>
                                    </p:anim>
                                    <p:anim calcmode="lin" valueType="num">
                                      <p:cBhvr>
                                        <p:cTn id="9" dur="1000" fill="hold"/>
                                        <p:tgtEl>
                                          <p:spTgt spid="279554"/>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2" presetClass="entr" presetSubtype="1" fill="hold" grpId="0" nodeType="clickEffect">
                                  <p:stCondLst>
                                    <p:cond delay="0"/>
                                  </p:stCondLst>
                                  <p:childTnLst>
                                    <p:set>
                                      <p:cBhvr>
                                        <p:cTn id="13" dur="1" fill="hold">
                                          <p:stCondLst>
                                            <p:cond delay="0"/>
                                          </p:stCondLst>
                                        </p:cTn>
                                        <p:tgtEl>
                                          <p:spTgt spid="279555">
                                            <p:txEl>
                                              <p:pRg st="5" end="5"/>
                                            </p:txEl>
                                          </p:spTgt>
                                        </p:tgtEl>
                                        <p:attrNameLst>
                                          <p:attrName>style.visibility</p:attrName>
                                        </p:attrNameLst>
                                      </p:cBhvr>
                                      <p:to>
                                        <p:strVal val="visible"/>
                                      </p:to>
                                    </p:set>
                                    <p:anim calcmode="lin" valueType="num">
                                      <p:cBhvr additive="base">
                                        <p:cTn id="14" dur="1000" fill="hold">
                                          <p:stCondLst>
                                            <p:cond delay="0"/>
                                          </p:stCondLst>
                                        </p:cTn>
                                        <p:tgtEl>
                                          <p:spTgt spid="279555">
                                            <p:txEl>
                                              <p:pRg st="5" end="5"/>
                                            </p:txEl>
                                          </p:spTgt>
                                        </p:tgtEl>
                                        <p:attrNameLst>
                                          <p:attrName>ppt_x</p:attrName>
                                        </p:attrNameLst>
                                      </p:cBhvr>
                                      <p:tavLst>
                                        <p:tav tm="0">
                                          <p:val>
                                            <p:strVal val="#ppt_x"/>
                                          </p:val>
                                        </p:tav>
                                        <p:tav tm="100000">
                                          <p:val>
                                            <p:strVal val="#ppt_x"/>
                                          </p:val>
                                        </p:tav>
                                      </p:tavLst>
                                    </p:anim>
                                    <p:anim calcmode="lin" valueType="num">
                                      <p:cBhvr additive="base">
                                        <p:cTn id="15" dur="1000" fill="hold">
                                          <p:stCondLst>
                                            <p:cond delay="0"/>
                                          </p:stCondLst>
                                        </p:cTn>
                                        <p:tgtEl>
                                          <p:spTgt spid="279555">
                                            <p:txEl>
                                              <p:pRg st="5" end="5"/>
                                            </p:txEl>
                                          </p:spTgt>
                                        </p:tgtEl>
                                        <p:attrNameLst>
                                          <p:attrName>ppt_y</p:attrName>
                                        </p:attrNameLst>
                                      </p:cBhvr>
                                      <p:tavLst>
                                        <p:tav tm="0">
                                          <p:val>
                                            <p:strVal val="0-#ppt_h/2"/>
                                          </p:val>
                                        </p:tav>
                                        <p:tav tm="100000">
                                          <p:val>
                                            <p:strVal val="#ppt_y"/>
                                          </p:val>
                                        </p:tav>
                                      </p:tavLst>
                                    </p:anim>
                                  </p:childTnLst>
                                </p:cTn>
                              </p:par>
                              <p:par>
                                <p:cTn id="16" presetID="2" presetClass="entr" presetSubtype="1" fill="hold" grpId="0" nodeType="withEffect">
                                  <p:stCondLst>
                                    <p:cond delay="0"/>
                                  </p:stCondLst>
                                  <p:childTnLst>
                                    <p:set>
                                      <p:cBhvr>
                                        <p:cTn id="17" dur="1" fill="hold">
                                          <p:stCondLst>
                                            <p:cond delay="0"/>
                                          </p:stCondLst>
                                        </p:cTn>
                                        <p:tgtEl>
                                          <p:spTgt spid="279555">
                                            <p:txEl>
                                              <p:pRg st="4" end="4"/>
                                            </p:txEl>
                                          </p:spTgt>
                                        </p:tgtEl>
                                        <p:attrNameLst>
                                          <p:attrName>style.visibility</p:attrName>
                                        </p:attrNameLst>
                                      </p:cBhvr>
                                      <p:to>
                                        <p:strVal val="visible"/>
                                      </p:to>
                                    </p:set>
                                    <p:anim calcmode="lin" valueType="num">
                                      <p:cBhvr additive="base">
                                        <p:cTn id="18" dur="1000" fill="hold">
                                          <p:stCondLst>
                                            <p:cond delay="0"/>
                                          </p:stCondLst>
                                        </p:cTn>
                                        <p:tgtEl>
                                          <p:spTgt spid="279555">
                                            <p:txEl>
                                              <p:pRg st="4" end="4"/>
                                            </p:txEl>
                                          </p:spTgt>
                                        </p:tgtEl>
                                        <p:attrNameLst>
                                          <p:attrName>ppt_x</p:attrName>
                                        </p:attrNameLst>
                                      </p:cBhvr>
                                      <p:tavLst>
                                        <p:tav tm="0">
                                          <p:val>
                                            <p:strVal val="#ppt_x"/>
                                          </p:val>
                                        </p:tav>
                                        <p:tav tm="100000">
                                          <p:val>
                                            <p:strVal val="#ppt_x"/>
                                          </p:val>
                                        </p:tav>
                                      </p:tavLst>
                                    </p:anim>
                                    <p:anim calcmode="lin" valueType="num">
                                      <p:cBhvr additive="base">
                                        <p:cTn id="19" dur="1000" fill="hold">
                                          <p:stCondLst>
                                            <p:cond delay="0"/>
                                          </p:stCondLst>
                                        </p:cTn>
                                        <p:tgtEl>
                                          <p:spTgt spid="279555">
                                            <p:txEl>
                                              <p:pRg st="4" end="4"/>
                                            </p:txEl>
                                          </p:spTgt>
                                        </p:tgtEl>
                                        <p:attrNameLst>
                                          <p:attrName>ppt_y</p:attrName>
                                        </p:attrNameLst>
                                      </p:cBhvr>
                                      <p:tavLst>
                                        <p:tav tm="0">
                                          <p:val>
                                            <p:strVal val="0-#ppt_h/2"/>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1" fill="hold" grpId="0" nodeType="clickEffect">
                                  <p:stCondLst>
                                    <p:cond delay="0"/>
                                  </p:stCondLst>
                                  <p:childTnLst>
                                    <p:set>
                                      <p:cBhvr>
                                        <p:cTn id="23" dur="1" fill="hold">
                                          <p:stCondLst>
                                            <p:cond delay="0"/>
                                          </p:stCondLst>
                                        </p:cTn>
                                        <p:tgtEl>
                                          <p:spTgt spid="279555">
                                            <p:txEl>
                                              <p:pRg st="3" end="3"/>
                                            </p:txEl>
                                          </p:spTgt>
                                        </p:tgtEl>
                                        <p:attrNameLst>
                                          <p:attrName>style.visibility</p:attrName>
                                        </p:attrNameLst>
                                      </p:cBhvr>
                                      <p:to>
                                        <p:strVal val="visible"/>
                                      </p:to>
                                    </p:set>
                                    <p:anim calcmode="lin" valueType="num">
                                      <p:cBhvr additive="base">
                                        <p:cTn id="24" dur="1000" fill="hold">
                                          <p:stCondLst>
                                            <p:cond delay="0"/>
                                          </p:stCondLst>
                                        </p:cTn>
                                        <p:tgtEl>
                                          <p:spTgt spid="279555">
                                            <p:txEl>
                                              <p:pRg st="3" end="3"/>
                                            </p:txEl>
                                          </p:spTgt>
                                        </p:tgtEl>
                                        <p:attrNameLst>
                                          <p:attrName>ppt_x</p:attrName>
                                        </p:attrNameLst>
                                      </p:cBhvr>
                                      <p:tavLst>
                                        <p:tav tm="0">
                                          <p:val>
                                            <p:strVal val="#ppt_x"/>
                                          </p:val>
                                        </p:tav>
                                        <p:tav tm="100000">
                                          <p:val>
                                            <p:strVal val="#ppt_x"/>
                                          </p:val>
                                        </p:tav>
                                      </p:tavLst>
                                    </p:anim>
                                    <p:anim calcmode="lin" valueType="num">
                                      <p:cBhvr additive="base">
                                        <p:cTn id="25" dur="1000" fill="hold">
                                          <p:stCondLst>
                                            <p:cond delay="0"/>
                                          </p:stCondLst>
                                        </p:cTn>
                                        <p:tgtEl>
                                          <p:spTgt spid="279555">
                                            <p:txEl>
                                              <p:pRg st="3" end="3"/>
                                            </p:txEl>
                                          </p:spTgt>
                                        </p:tgtEl>
                                        <p:attrNameLst>
                                          <p:attrName>ppt_y</p:attrName>
                                        </p:attrNameLst>
                                      </p:cBhvr>
                                      <p:tavLst>
                                        <p:tav tm="0">
                                          <p:val>
                                            <p:strVal val="0-#ppt_h/2"/>
                                          </p:val>
                                        </p:tav>
                                        <p:tav tm="100000">
                                          <p:val>
                                            <p:strVal val="#ppt_y"/>
                                          </p:val>
                                        </p:tav>
                                      </p:tavLst>
                                    </p:anim>
                                  </p:childTnLst>
                                </p:cTn>
                              </p:par>
                              <p:par>
                                <p:cTn id="26" presetID="2" presetClass="entr" presetSubtype="1" fill="hold" grpId="0" nodeType="withEffect">
                                  <p:stCondLst>
                                    <p:cond delay="0"/>
                                  </p:stCondLst>
                                  <p:childTnLst>
                                    <p:set>
                                      <p:cBhvr>
                                        <p:cTn id="27" dur="1" fill="hold">
                                          <p:stCondLst>
                                            <p:cond delay="0"/>
                                          </p:stCondLst>
                                        </p:cTn>
                                        <p:tgtEl>
                                          <p:spTgt spid="279555">
                                            <p:txEl>
                                              <p:pRg st="2" end="2"/>
                                            </p:txEl>
                                          </p:spTgt>
                                        </p:tgtEl>
                                        <p:attrNameLst>
                                          <p:attrName>style.visibility</p:attrName>
                                        </p:attrNameLst>
                                      </p:cBhvr>
                                      <p:to>
                                        <p:strVal val="visible"/>
                                      </p:to>
                                    </p:set>
                                    <p:anim calcmode="lin" valueType="num">
                                      <p:cBhvr additive="base">
                                        <p:cTn id="28" dur="1000" fill="hold">
                                          <p:stCondLst>
                                            <p:cond delay="0"/>
                                          </p:stCondLst>
                                        </p:cTn>
                                        <p:tgtEl>
                                          <p:spTgt spid="279555">
                                            <p:txEl>
                                              <p:pRg st="2" end="2"/>
                                            </p:txEl>
                                          </p:spTgt>
                                        </p:tgtEl>
                                        <p:attrNameLst>
                                          <p:attrName>ppt_x</p:attrName>
                                        </p:attrNameLst>
                                      </p:cBhvr>
                                      <p:tavLst>
                                        <p:tav tm="0">
                                          <p:val>
                                            <p:strVal val="#ppt_x"/>
                                          </p:val>
                                        </p:tav>
                                        <p:tav tm="100000">
                                          <p:val>
                                            <p:strVal val="#ppt_x"/>
                                          </p:val>
                                        </p:tav>
                                      </p:tavLst>
                                    </p:anim>
                                    <p:anim calcmode="lin" valueType="num">
                                      <p:cBhvr additive="base">
                                        <p:cTn id="29" dur="1000" fill="hold">
                                          <p:stCondLst>
                                            <p:cond delay="0"/>
                                          </p:stCondLst>
                                        </p:cTn>
                                        <p:tgtEl>
                                          <p:spTgt spid="279555">
                                            <p:txEl>
                                              <p:pRg st="2" end="2"/>
                                            </p:txEl>
                                          </p:spTgt>
                                        </p:tgtEl>
                                        <p:attrNameLst>
                                          <p:attrName>ppt_y</p:attrName>
                                        </p:attrNameLst>
                                      </p:cBhvr>
                                      <p:tavLst>
                                        <p:tav tm="0">
                                          <p:val>
                                            <p:strVal val="0-#ppt_h/2"/>
                                          </p:val>
                                        </p:tav>
                                        <p:tav tm="100000">
                                          <p:val>
                                            <p:strVal val="#ppt_y"/>
                                          </p:val>
                                        </p:tav>
                                      </p:tavLst>
                                    </p:anim>
                                  </p:childTnLst>
                                </p:cTn>
                              </p:par>
                              <p:par>
                                <p:cTn id="30" presetID="2" presetClass="entr" presetSubtype="1" fill="hold" grpId="0" nodeType="withEffect">
                                  <p:stCondLst>
                                    <p:cond delay="0"/>
                                  </p:stCondLst>
                                  <p:childTnLst>
                                    <p:set>
                                      <p:cBhvr>
                                        <p:cTn id="31" dur="1" fill="hold">
                                          <p:stCondLst>
                                            <p:cond delay="0"/>
                                          </p:stCondLst>
                                        </p:cTn>
                                        <p:tgtEl>
                                          <p:spTgt spid="279555">
                                            <p:txEl>
                                              <p:pRg st="1" end="1"/>
                                            </p:txEl>
                                          </p:spTgt>
                                        </p:tgtEl>
                                        <p:attrNameLst>
                                          <p:attrName>style.visibility</p:attrName>
                                        </p:attrNameLst>
                                      </p:cBhvr>
                                      <p:to>
                                        <p:strVal val="visible"/>
                                      </p:to>
                                    </p:set>
                                    <p:anim calcmode="lin" valueType="num">
                                      <p:cBhvr additive="base">
                                        <p:cTn id="32" dur="1000" fill="hold">
                                          <p:stCondLst>
                                            <p:cond delay="0"/>
                                          </p:stCondLst>
                                        </p:cTn>
                                        <p:tgtEl>
                                          <p:spTgt spid="279555">
                                            <p:txEl>
                                              <p:pRg st="1" end="1"/>
                                            </p:txEl>
                                          </p:spTgt>
                                        </p:tgtEl>
                                        <p:attrNameLst>
                                          <p:attrName>ppt_x</p:attrName>
                                        </p:attrNameLst>
                                      </p:cBhvr>
                                      <p:tavLst>
                                        <p:tav tm="0">
                                          <p:val>
                                            <p:strVal val="#ppt_x"/>
                                          </p:val>
                                        </p:tav>
                                        <p:tav tm="100000">
                                          <p:val>
                                            <p:strVal val="#ppt_x"/>
                                          </p:val>
                                        </p:tav>
                                      </p:tavLst>
                                    </p:anim>
                                    <p:anim calcmode="lin" valueType="num">
                                      <p:cBhvr additive="base">
                                        <p:cTn id="33" dur="1000" fill="hold">
                                          <p:stCondLst>
                                            <p:cond delay="0"/>
                                          </p:stCondLst>
                                        </p:cTn>
                                        <p:tgtEl>
                                          <p:spTgt spid="279555">
                                            <p:txEl>
                                              <p:pRg st="1" end="1"/>
                                            </p:txEl>
                                          </p:spTgt>
                                        </p:tgtEl>
                                        <p:attrNameLst>
                                          <p:attrName>ppt_y</p:attrName>
                                        </p:attrNameLst>
                                      </p:cBhvr>
                                      <p:tavLst>
                                        <p:tav tm="0">
                                          <p:val>
                                            <p:strVal val="0-#ppt_h/2"/>
                                          </p:val>
                                        </p:tav>
                                        <p:tav tm="100000">
                                          <p:val>
                                            <p:strVal val="#ppt_y"/>
                                          </p:val>
                                        </p:tav>
                                      </p:tavLst>
                                    </p:anim>
                                  </p:childTnLst>
                                </p:cTn>
                              </p:par>
                              <p:par>
                                <p:cTn id="34" presetID="2" presetClass="entr" presetSubtype="1" fill="hold" grpId="0" nodeType="withEffect">
                                  <p:stCondLst>
                                    <p:cond delay="0"/>
                                  </p:stCondLst>
                                  <p:childTnLst>
                                    <p:set>
                                      <p:cBhvr>
                                        <p:cTn id="35" dur="1" fill="hold">
                                          <p:stCondLst>
                                            <p:cond delay="0"/>
                                          </p:stCondLst>
                                        </p:cTn>
                                        <p:tgtEl>
                                          <p:spTgt spid="279555">
                                            <p:txEl>
                                              <p:pRg st="0" end="0"/>
                                            </p:txEl>
                                          </p:spTgt>
                                        </p:tgtEl>
                                        <p:attrNameLst>
                                          <p:attrName>style.visibility</p:attrName>
                                        </p:attrNameLst>
                                      </p:cBhvr>
                                      <p:to>
                                        <p:strVal val="visible"/>
                                      </p:to>
                                    </p:set>
                                    <p:anim calcmode="lin" valueType="num">
                                      <p:cBhvr additive="base">
                                        <p:cTn id="36" dur="1000" fill="hold">
                                          <p:stCondLst>
                                            <p:cond delay="0"/>
                                          </p:stCondLst>
                                        </p:cTn>
                                        <p:tgtEl>
                                          <p:spTgt spid="279555">
                                            <p:txEl>
                                              <p:pRg st="0" end="0"/>
                                            </p:txEl>
                                          </p:spTgt>
                                        </p:tgtEl>
                                        <p:attrNameLst>
                                          <p:attrName>ppt_x</p:attrName>
                                        </p:attrNameLst>
                                      </p:cBhvr>
                                      <p:tavLst>
                                        <p:tav tm="0">
                                          <p:val>
                                            <p:strVal val="#ppt_x"/>
                                          </p:val>
                                        </p:tav>
                                        <p:tav tm="100000">
                                          <p:val>
                                            <p:strVal val="#ppt_x"/>
                                          </p:val>
                                        </p:tav>
                                      </p:tavLst>
                                    </p:anim>
                                    <p:anim calcmode="lin" valueType="num">
                                      <p:cBhvr additive="base">
                                        <p:cTn id="37" dur="1000" fill="hold">
                                          <p:stCondLst>
                                            <p:cond delay="0"/>
                                          </p:stCondLst>
                                        </p:cTn>
                                        <p:tgtEl>
                                          <p:spTgt spid="279555">
                                            <p:txEl>
                                              <p:pRg st="0" end="0"/>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9554" grpId="0"/>
      <p:bldP spid="279555" grpId="0" build="p" rev="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0580" name="Picture 4" descr="476000"/>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0" y="0"/>
            <a:ext cx="9144000" cy="6858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 name="TextBox 1"/>
          <p:cNvSpPr txBox="1"/>
          <p:nvPr/>
        </p:nvSpPr>
        <p:spPr>
          <a:xfrm>
            <a:off x="3131840" y="5509265"/>
            <a:ext cx="2520280" cy="1384995"/>
          </a:xfrm>
          <a:prstGeom prst="rect">
            <a:avLst/>
          </a:prstGeom>
          <a:noFill/>
        </p:spPr>
        <p:txBody>
          <a:bodyPr wrap="square" rtlCol="1">
            <a:spAutoFit/>
          </a:bodyPr>
          <a:lstStyle/>
          <a:p>
            <a:r>
              <a:rPr lang="ar-EG" sz="6000" dirty="0" smtClean="0">
                <a:solidFill>
                  <a:srgbClr val="0070C0"/>
                </a:solidFill>
              </a:rPr>
              <a:t>شكرا لكم</a:t>
            </a:r>
            <a:r>
              <a:rPr lang="ar-EG" dirty="0" smtClean="0"/>
              <a:t>              </a:t>
            </a:r>
            <a:endParaRPr lang="ar-EG" dirty="0"/>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280580"/>
                                        </p:tgtEl>
                                        <p:attrNameLst>
                                          <p:attrName>style.visibility</p:attrName>
                                        </p:attrNameLst>
                                      </p:cBhvr>
                                      <p:to>
                                        <p:strVal val="visible"/>
                                      </p:to>
                                    </p:set>
                                    <p:animEffect transition="in" filter="checkerboard(across)">
                                      <p:cBhvr>
                                        <p:cTn id="7" dur="1000"/>
                                        <p:tgtEl>
                                          <p:spTgt spid="2805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22" name="Rectangle 2"/>
          <p:cNvSpPr>
            <a:spLocks noGrp="1" noChangeArrowheads="1"/>
          </p:cNvSpPr>
          <p:nvPr>
            <p:ph idx="1"/>
          </p:nvPr>
        </p:nvSpPr>
        <p:spPr>
          <a:xfrm>
            <a:off x="250825" y="404664"/>
            <a:ext cx="8147050" cy="6453336"/>
          </a:xfrm>
        </p:spPr>
        <p:txBody>
          <a:bodyPr>
            <a:noAutofit/>
          </a:bodyPr>
          <a:lstStyle/>
          <a:p>
            <a:pPr marL="533400" indent="-533400" algn="just" rtl="1">
              <a:lnSpc>
                <a:spcPct val="110000"/>
              </a:lnSpc>
              <a:buFont typeface="Wingdings" pitchFamily="2" charset="2"/>
              <a:buNone/>
            </a:pPr>
            <a:r>
              <a:rPr lang="ar-SA" sz="1400" b="1" dirty="0">
                <a:solidFill>
                  <a:schemeClr val="tx1">
                    <a:lumMod val="95000"/>
                    <a:lumOff val="5000"/>
                  </a:schemeClr>
                </a:solidFill>
              </a:rPr>
              <a:t>مميزات وأهمية تقنيات زراعة الأنسجة :</a:t>
            </a:r>
            <a:endParaRPr lang="ar-SA" sz="1400" b="1" dirty="0">
              <a:solidFill>
                <a:schemeClr val="tx1">
                  <a:lumMod val="95000"/>
                  <a:lumOff val="5000"/>
                </a:schemeClr>
              </a:solidFill>
              <a:cs typeface="Tahoma" pitchFamily="34" charset="0"/>
            </a:endParaRPr>
          </a:p>
          <a:p>
            <a:pPr marL="533400" indent="-533400" algn="just" rtl="1">
              <a:lnSpc>
                <a:spcPct val="110000"/>
              </a:lnSpc>
              <a:buFont typeface="Wingdings" pitchFamily="2" charset="2"/>
              <a:buNone/>
            </a:pPr>
            <a:endParaRPr lang="ar-SA" sz="1400" dirty="0">
              <a:solidFill>
                <a:srgbClr val="CCFFFF"/>
              </a:solidFill>
              <a:cs typeface="Tahoma" pitchFamily="34" charset="0"/>
            </a:endParaRPr>
          </a:p>
          <a:p>
            <a:pPr marL="533400" indent="-533400" algn="just" rtl="1">
              <a:lnSpc>
                <a:spcPct val="110000"/>
              </a:lnSpc>
            </a:pPr>
            <a:r>
              <a:rPr lang="ar-SA" sz="1400" dirty="0"/>
              <a:t>يمكن عن طريقها دراسة بعض الحقائق الهامة مثل قدرة الخلية النباتية على تخليق فرد جديد كامل.</a:t>
            </a:r>
          </a:p>
          <a:p>
            <a:pPr marL="533400" indent="-533400" algn="just" rtl="1">
              <a:lnSpc>
                <a:spcPct val="110000"/>
              </a:lnSpc>
            </a:pPr>
            <a:r>
              <a:rPr lang="ar-SA" sz="1400" dirty="0"/>
              <a:t>يمكن عن طريقها معرفة دورة السيتوكينين وهو أحد الهرمونات النباتية الهامة في تكشف الخلايا النباتية.</a:t>
            </a:r>
          </a:p>
          <a:p>
            <a:pPr marL="533400" indent="-533400" algn="just" rtl="1">
              <a:lnSpc>
                <a:spcPct val="110000"/>
              </a:lnSpc>
            </a:pPr>
            <a:r>
              <a:rPr lang="ar-SA" sz="1400" dirty="0"/>
              <a:t>دراسة نمو وتطور الأجزاء النباتية المختلفة بعيداً عن النبات الكامل ودون تأثير أي من العوامل الخارجية.</a:t>
            </a:r>
          </a:p>
          <a:p>
            <a:pPr marL="533400" indent="-533400" algn="just" rtl="1">
              <a:lnSpc>
                <a:spcPct val="110000"/>
              </a:lnSpc>
            </a:pPr>
            <a:r>
              <a:rPr lang="ar-SA" sz="1400" dirty="0"/>
              <a:t>المحافظة على التراكيب الوراثية الجيرمبلازم عن طريق تجميد الخلايا والقمم النامية كما حدث في القرنفل والقنب بعد حفظها على درجات حرارة منخفضة -196</a:t>
            </a:r>
            <a:r>
              <a:rPr lang="en-US" sz="1400" baseline="30000" dirty="0"/>
              <a:t>o</a:t>
            </a:r>
            <a:r>
              <a:rPr lang="en-US" sz="1400" dirty="0"/>
              <a:t> </a:t>
            </a:r>
            <a:r>
              <a:rPr lang="ar-SA" sz="1400" dirty="0"/>
              <a:t> م .</a:t>
            </a:r>
          </a:p>
          <a:p>
            <a:pPr marL="533400" indent="-533400" algn="just" rtl="1">
              <a:lnSpc>
                <a:spcPct val="110000"/>
              </a:lnSpc>
            </a:pPr>
            <a:r>
              <a:rPr lang="ar-SA" sz="1400" dirty="0"/>
              <a:t>يمكن عن طريقها نقل الأصول الوراثية لنبات أو مجموعة من النباتات من مكان لآخر في سهولة ويسر.</a:t>
            </a:r>
          </a:p>
          <a:p>
            <a:pPr marL="533400" indent="-533400" algn="just" rtl="1">
              <a:lnSpc>
                <a:spcPct val="110000"/>
              </a:lnSpc>
            </a:pPr>
            <a:r>
              <a:rPr lang="ar-SA" sz="1400" dirty="0"/>
              <a:t>تقدم مزارع الأنسجة والأعضاء النباتية فكرة واضحة عن نظم تكشف هذه الأعضاء وتميز الخلايا والأنسجة المختلفة.</a:t>
            </a:r>
          </a:p>
          <a:p>
            <a:pPr marL="533400" indent="-533400" algn="just" rtl="1">
              <a:lnSpc>
                <a:spcPct val="110000"/>
              </a:lnSpc>
            </a:pPr>
            <a:r>
              <a:rPr lang="ar-SA" sz="1400" dirty="0"/>
              <a:t>سرعة الحصول على الطفرات المفيدة وانتخابها ثم إكثارها بهذه الطريقة لإعطاء سلالات خضرية تمثل صنف جديد.</a:t>
            </a:r>
          </a:p>
          <a:p>
            <a:pPr marL="533400" indent="-533400" algn="just" rtl="1">
              <a:lnSpc>
                <a:spcPct val="110000"/>
              </a:lnSpc>
            </a:pPr>
            <a:r>
              <a:rPr lang="ar-SA" sz="1400" dirty="0"/>
              <a:t>سهولة إجراء التهجين بين الأنواع أو الأجناس القريبة وراثياً.</a:t>
            </a:r>
          </a:p>
          <a:p>
            <a:pPr marL="533400" indent="-533400" algn="just" rtl="1">
              <a:lnSpc>
                <a:spcPct val="110000"/>
              </a:lnSpc>
            </a:pPr>
            <a:r>
              <a:rPr lang="ar-SA" sz="1400" dirty="0"/>
              <a:t>يمكن عن طريق زراعة الأجنة التغلب على عدم الحصول على بذور من التهجينات بين الأنواع في الطبيعة.</a:t>
            </a:r>
          </a:p>
          <a:p>
            <a:pPr marL="533400" indent="-533400" algn="just" rtl="1">
              <a:lnSpc>
                <a:spcPct val="110000"/>
              </a:lnSpc>
            </a:pPr>
            <a:r>
              <a:rPr lang="ar-SA" sz="1400" dirty="0"/>
              <a:t>يمكن عمل تهجينات خضرية أو جسمية بين الأصناف والأنواع المختلفة وأحياناً بين الأجناس مما يصعب نجاحه بطرق التربية التقليدية.</a:t>
            </a:r>
          </a:p>
          <a:p>
            <a:pPr marL="533400" indent="-533400" algn="just" rtl="1">
              <a:lnSpc>
                <a:spcPct val="110000"/>
              </a:lnSpc>
            </a:pPr>
            <a:r>
              <a:rPr lang="ar-SA" sz="1400" dirty="0"/>
              <a:t>سهولة إكثار الأصناف النادرة وكذلك الطفرات المفيدة خضرياً وإنتاج سلالة منها.</a:t>
            </a:r>
          </a:p>
          <a:p>
            <a:pPr marL="533400" indent="-533400" algn="just" rtl="1">
              <a:lnSpc>
                <a:spcPct val="110000"/>
              </a:lnSpc>
            </a:pPr>
            <a:r>
              <a:rPr lang="ar-SA" sz="1400" dirty="0"/>
              <a:t>يمكن عن طريق زراعة الأنسجة المرستيمية إعطاء سلالات خضرية خالية من الأمراض الفيروسية وإكثارها خضرياً لتعطى في النهاية نباتات خالية من الفيروسات.</a:t>
            </a:r>
          </a:p>
          <a:p>
            <a:pPr marL="533400" indent="-533400" algn="just" rtl="1">
              <a:lnSpc>
                <a:spcPct val="110000"/>
              </a:lnSpc>
            </a:pPr>
            <a:r>
              <a:rPr lang="ar-SA" sz="1400" dirty="0"/>
              <a:t>إنتاج نباتات ثلاثية العدد الكروموسومى عن طريق زراعة الإندوسبرم.</a:t>
            </a:r>
          </a:p>
          <a:p>
            <a:pPr marL="533400" indent="-533400" algn="just" rtl="1">
              <a:lnSpc>
                <a:spcPct val="110000"/>
              </a:lnSpc>
            </a:pPr>
            <a:r>
              <a:rPr lang="ar-SA" sz="1400" dirty="0"/>
              <a:t>إجراء عملية التلقيح والإخصاب الصناعي للتغلب على ظاهرة عدم التوافق وظاهرة العقم الذكرى.</a:t>
            </a:r>
          </a:p>
          <a:p>
            <a:pPr marL="533400" indent="-533400" algn="just" rtl="1">
              <a:lnSpc>
                <a:spcPct val="110000"/>
              </a:lnSpc>
            </a:pPr>
            <a:r>
              <a:rPr lang="ar-SA" sz="1400" dirty="0"/>
              <a:t>إنتاج نباتات أحادية العدد الكروموسومى وذلك بواسطة:</a:t>
            </a:r>
          </a:p>
          <a:p>
            <a:pPr marL="533400" indent="-533400" algn="just" rtl="1">
              <a:lnSpc>
                <a:spcPct val="110000"/>
              </a:lnSpc>
            </a:pPr>
            <a:r>
              <a:rPr lang="ar-SA" sz="1400" dirty="0"/>
              <a:t>زراعة متك الأزهار (البراعم الزهرية الغير متفتحة).</a:t>
            </a:r>
          </a:p>
          <a:p>
            <a:pPr marL="533400" indent="-533400" algn="just" rtl="1">
              <a:lnSpc>
                <a:spcPct val="110000"/>
              </a:lnSpc>
            </a:pPr>
            <a:r>
              <a:rPr lang="ar-SA" sz="1400" dirty="0"/>
              <a:t>زراعة البويضات.</a:t>
            </a:r>
          </a:p>
          <a:p>
            <a:pPr marL="533400" indent="-533400" algn="just" rtl="1">
              <a:lnSpc>
                <a:spcPct val="110000"/>
              </a:lnSpc>
            </a:pPr>
            <a:r>
              <a:rPr lang="ar-SA" sz="1400" dirty="0"/>
              <a:t>يمكن مضاعفة كر وموسومات النباتات الأحادية لتعطى نباتات ثنائية متماثلة</a:t>
            </a:r>
            <a:r>
              <a:rPr lang="en-US" sz="1400" dirty="0"/>
              <a:t> </a:t>
            </a: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35522">
                                            <p:txEl>
                                              <p:pRg st="0" end="0"/>
                                            </p:txEl>
                                          </p:spTgt>
                                        </p:tgtEl>
                                        <p:attrNameLst>
                                          <p:attrName>style.visibility</p:attrName>
                                        </p:attrNameLst>
                                      </p:cBhvr>
                                      <p:to>
                                        <p:strVal val="visible"/>
                                      </p:to>
                                    </p:set>
                                    <p:animEffect transition="in" filter="fade">
                                      <p:cBhvr>
                                        <p:cTn id="7" dur="1000"/>
                                        <p:tgtEl>
                                          <p:spTgt spid="235522">
                                            <p:txEl>
                                              <p:pRg st="0" end="0"/>
                                            </p:txEl>
                                          </p:spTgt>
                                        </p:tgtEl>
                                      </p:cBhvr>
                                    </p:animEffect>
                                    <p:anim calcmode="lin" valueType="num">
                                      <p:cBhvr>
                                        <p:cTn id="8" dur="1000" fill="hold"/>
                                        <p:tgtEl>
                                          <p:spTgt spid="23552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3552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235522">
                                            <p:txEl>
                                              <p:pRg st="2" end="2"/>
                                            </p:txEl>
                                          </p:spTgt>
                                        </p:tgtEl>
                                        <p:attrNameLst>
                                          <p:attrName>style.visibility</p:attrName>
                                        </p:attrNameLst>
                                      </p:cBhvr>
                                      <p:to>
                                        <p:strVal val="visible"/>
                                      </p:to>
                                    </p:set>
                                    <p:animEffect transition="in" filter="fade">
                                      <p:cBhvr>
                                        <p:cTn id="14" dur="1000"/>
                                        <p:tgtEl>
                                          <p:spTgt spid="235522">
                                            <p:txEl>
                                              <p:pRg st="2" end="2"/>
                                            </p:txEl>
                                          </p:spTgt>
                                        </p:tgtEl>
                                      </p:cBhvr>
                                    </p:animEffect>
                                    <p:anim calcmode="lin" valueType="num">
                                      <p:cBhvr>
                                        <p:cTn id="15" dur="1000" fill="hold"/>
                                        <p:tgtEl>
                                          <p:spTgt spid="23552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3552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235522">
                                            <p:txEl>
                                              <p:pRg st="3" end="3"/>
                                            </p:txEl>
                                          </p:spTgt>
                                        </p:tgtEl>
                                        <p:attrNameLst>
                                          <p:attrName>style.visibility</p:attrName>
                                        </p:attrNameLst>
                                      </p:cBhvr>
                                      <p:to>
                                        <p:strVal val="visible"/>
                                      </p:to>
                                    </p:set>
                                    <p:animEffect transition="in" filter="fade">
                                      <p:cBhvr>
                                        <p:cTn id="21" dur="1000"/>
                                        <p:tgtEl>
                                          <p:spTgt spid="235522">
                                            <p:txEl>
                                              <p:pRg st="3" end="3"/>
                                            </p:txEl>
                                          </p:spTgt>
                                        </p:tgtEl>
                                      </p:cBhvr>
                                    </p:animEffect>
                                    <p:anim calcmode="lin" valueType="num">
                                      <p:cBhvr>
                                        <p:cTn id="22" dur="1000" fill="hold"/>
                                        <p:tgtEl>
                                          <p:spTgt spid="235522">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23552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7" presetClass="entr" presetSubtype="0" fill="hold" grpId="0" nodeType="clickEffect">
                                  <p:stCondLst>
                                    <p:cond delay="0"/>
                                  </p:stCondLst>
                                  <p:childTnLst>
                                    <p:set>
                                      <p:cBhvr>
                                        <p:cTn id="27" dur="1" fill="hold">
                                          <p:stCondLst>
                                            <p:cond delay="0"/>
                                          </p:stCondLst>
                                        </p:cTn>
                                        <p:tgtEl>
                                          <p:spTgt spid="235522">
                                            <p:txEl>
                                              <p:pRg st="4" end="4"/>
                                            </p:txEl>
                                          </p:spTgt>
                                        </p:tgtEl>
                                        <p:attrNameLst>
                                          <p:attrName>style.visibility</p:attrName>
                                        </p:attrNameLst>
                                      </p:cBhvr>
                                      <p:to>
                                        <p:strVal val="visible"/>
                                      </p:to>
                                    </p:set>
                                    <p:animEffect transition="in" filter="fade">
                                      <p:cBhvr>
                                        <p:cTn id="28" dur="1000"/>
                                        <p:tgtEl>
                                          <p:spTgt spid="235522">
                                            <p:txEl>
                                              <p:pRg st="4" end="4"/>
                                            </p:txEl>
                                          </p:spTgt>
                                        </p:tgtEl>
                                      </p:cBhvr>
                                    </p:animEffect>
                                    <p:anim calcmode="lin" valueType="num">
                                      <p:cBhvr>
                                        <p:cTn id="29" dur="1000" fill="hold"/>
                                        <p:tgtEl>
                                          <p:spTgt spid="235522">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23552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7" presetClass="entr" presetSubtype="0" fill="hold" grpId="0" nodeType="clickEffect">
                                  <p:stCondLst>
                                    <p:cond delay="0"/>
                                  </p:stCondLst>
                                  <p:childTnLst>
                                    <p:set>
                                      <p:cBhvr>
                                        <p:cTn id="34" dur="1" fill="hold">
                                          <p:stCondLst>
                                            <p:cond delay="0"/>
                                          </p:stCondLst>
                                        </p:cTn>
                                        <p:tgtEl>
                                          <p:spTgt spid="235522">
                                            <p:txEl>
                                              <p:pRg st="5" end="5"/>
                                            </p:txEl>
                                          </p:spTgt>
                                        </p:tgtEl>
                                        <p:attrNameLst>
                                          <p:attrName>style.visibility</p:attrName>
                                        </p:attrNameLst>
                                      </p:cBhvr>
                                      <p:to>
                                        <p:strVal val="visible"/>
                                      </p:to>
                                    </p:set>
                                    <p:animEffect transition="in" filter="fade">
                                      <p:cBhvr>
                                        <p:cTn id="35" dur="1000"/>
                                        <p:tgtEl>
                                          <p:spTgt spid="235522">
                                            <p:txEl>
                                              <p:pRg st="5" end="5"/>
                                            </p:txEl>
                                          </p:spTgt>
                                        </p:tgtEl>
                                      </p:cBhvr>
                                    </p:animEffect>
                                    <p:anim calcmode="lin" valueType="num">
                                      <p:cBhvr>
                                        <p:cTn id="36" dur="1000" fill="hold"/>
                                        <p:tgtEl>
                                          <p:spTgt spid="235522">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23552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47" presetClass="entr" presetSubtype="0" fill="hold" grpId="0" nodeType="clickEffect">
                                  <p:stCondLst>
                                    <p:cond delay="0"/>
                                  </p:stCondLst>
                                  <p:childTnLst>
                                    <p:set>
                                      <p:cBhvr>
                                        <p:cTn id="41" dur="1" fill="hold">
                                          <p:stCondLst>
                                            <p:cond delay="0"/>
                                          </p:stCondLst>
                                        </p:cTn>
                                        <p:tgtEl>
                                          <p:spTgt spid="235522">
                                            <p:txEl>
                                              <p:pRg st="6" end="6"/>
                                            </p:txEl>
                                          </p:spTgt>
                                        </p:tgtEl>
                                        <p:attrNameLst>
                                          <p:attrName>style.visibility</p:attrName>
                                        </p:attrNameLst>
                                      </p:cBhvr>
                                      <p:to>
                                        <p:strVal val="visible"/>
                                      </p:to>
                                    </p:set>
                                    <p:animEffect transition="in" filter="fade">
                                      <p:cBhvr>
                                        <p:cTn id="42" dur="1000"/>
                                        <p:tgtEl>
                                          <p:spTgt spid="235522">
                                            <p:txEl>
                                              <p:pRg st="6" end="6"/>
                                            </p:txEl>
                                          </p:spTgt>
                                        </p:tgtEl>
                                      </p:cBhvr>
                                    </p:animEffect>
                                    <p:anim calcmode="lin" valueType="num">
                                      <p:cBhvr>
                                        <p:cTn id="43" dur="1000" fill="hold"/>
                                        <p:tgtEl>
                                          <p:spTgt spid="235522">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235522">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47" presetClass="entr" presetSubtype="0" fill="hold" grpId="0" nodeType="clickEffect">
                                  <p:stCondLst>
                                    <p:cond delay="0"/>
                                  </p:stCondLst>
                                  <p:childTnLst>
                                    <p:set>
                                      <p:cBhvr>
                                        <p:cTn id="48" dur="1" fill="hold">
                                          <p:stCondLst>
                                            <p:cond delay="0"/>
                                          </p:stCondLst>
                                        </p:cTn>
                                        <p:tgtEl>
                                          <p:spTgt spid="235522">
                                            <p:txEl>
                                              <p:pRg st="7" end="7"/>
                                            </p:txEl>
                                          </p:spTgt>
                                        </p:tgtEl>
                                        <p:attrNameLst>
                                          <p:attrName>style.visibility</p:attrName>
                                        </p:attrNameLst>
                                      </p:cBhvr>
                                      <p:to>
                                        <p:strVal val="visible"/>
                                      </p:to>
                                    </p:set>
                                    <p:animEffect transition="in" filter="fade">
                                      <p:cBhvr>
                                        <p:cTn id="49" dur="1000"/>
                                        <p:tgtEl>
                                          <p:spTgt spid="235522">
                                            <p:txEl>
                                              <p:pRg st="7" end="7"/>
                                            </p:txEl>
                                          </p:spTgt>
                                        </p:tgtEl>
                                      </p:cBhvr>
                                    </p:animEffect>
                                    <p:anim calcmode="lin" valueType="num">
                                      <p:cBhvr>
                                        <p:cTn id="50" dur="1000" fill="hold"/>
                                        <p:tgtEl>
                                          <p:spTgt spid="235522">
                                            <p:txEl>
                                              <p:pRg st="7" end="7"/>
                                            </p:txEl>
                                          </p:spTgt>
                                        </p:tgtEl>
                                        <p:attrNameLst>
                                          <p:attrName>ppt_x</p:attrName>
                                        </p:attrNameLst>
                                      </p:cBhvr>
                                      <p:tavLst>
                                        <p:tav tm="0">
                                          <p:val>
                                            <p:strVal val="#ppt_x"/>
                                          </p:val>
                                        </p:tav>
                                        <p:tav tm="100000">
                                          <p:val>
                                            <p:strVal val="#ppt_x"/>
                                          </p:val>
                                        </p:tav>
                                      </p:tavLst>
                                    </p:anim>
                                    <p:anim calcmode="lin" valueType="num">
                                      <p:cBhvr>
                                        <p:cTn id="51" dur="1000" fill="hold"/>
                                        <p:tgtEl>
                                          <p:spTgt spid="235522">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2" fill="hold" nodeType="clickPar">
                      <p:stCondLst>
                        <p:cond delay="indefinite"/>
                      </p:stCondLst>
                      <p:childTnLst>
                        <p:par>
                          <p:cTn id="53" fill="hold" nodeType="withGroup">
                            <p:stCondLst>
                              <p:cond delay="0"/>
                            </p:stCondLst>
                            <p:childTnLst>
                              <p:par>
                                <p:cTn id="54" presetID="47" presetClass="entr" presetSubtype="0" fill="hold" grpId="0" nodeType="clickEffect">
                                  <p:stCondLst>
                                    <p:cond delay="0"/>
                                  </p:stCondLst>
                                  <p:childTnLst>
                                    <p:set>
                                      <p:cBhvr>
                                        <p:cTn id="55" dur="1" fill="hold">
                                          <p:stCondLst>
                                            <p:cond delay="0"/>
                                          </p:stCondLst>
                                        </p:cTn>
                                        <p:tgtEl>
                                          <p:spTgt spid="235522">
                                            <p:txEl>
                                              <p:pRg st="8" end="8"/>
                                            </p:txEl>
                                          </p:spTgt>
                                        </p:tgtEl>
                                        <p:attrNameLst>
                                          <p:attrName>style.visibility</p:attrName>
                                        </p:attrNameLst>
                                      </p:cBhvr>
                                      <p:to>
                                        <p:strVal val="visible"/>
                                      </p:to>
                                    </p:set>
                                    <p:animEffect transition="in" filter="fade">
                                      <p:cBhvr>
                                        <p:cTn id="56" dur="1000"/>
                                        <p:tgtEl>
                                          <p:spTgt spid="235522">
                                            <p:txEl>
                                              <p:pRg st="8" end="8"/>
                                            </p:txEl>
                                          </p:spTgt>
                                        </p:tgtEl>
                                      </p:cBhvr>
                                    </p:animEffect>
                                    <p:anim calcmode="lin" valueType="num">
                                      <p:cBhvr>
                                        <p:cTn id="57" dur="1000" fill="hold"/>
                                        <p:tgtEl>
                                          <p:spTgt spid="235522">
                                            <p:txEl>
                                              <p:pRg st="8" end="8"/>
                                            </p:txEl>
                                          </p:spTgt>
                                        </p:tgtEl>
                                        <p:attrNameLst>
                                          <p:attrName>ppt_x</p:attrName>
                                        </p:attrNameLst>
                                      </p:cBhvr>
                                      <p:tavLst>
                                        <p:tav tm="0">
                                          <p:val>
                                            <p:strVal val="#ppt_x"/>
                                          </p:val>
                                        </p:tav>
                                        <p:tav tm="100000">
                                          <p:val>
                                            <p:strVal val="#ppt_x"/>
                                          </p:val>
                                        </p:tav>
                                      </p:tavLst>
                                    </p:anim>
                                    <p:anim calcmode="lin" valueType="num">
                                      <p:cBhvr>
                                        <p:cTn id="58" dur="1000" fill="hold"/>
                                        <p:tgtEl>
                                          <p:spTgt spid="235522">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59" fill="hold" nodeType="clickPar">
                      <p:stCondLst>
                        <p:cond delay="indefinite"/>
                      </p:stCondLst>
                      <p:childTnLst>
                        <p:par>
                          <p:cTn id="60" fill="hold" nodeType="withGroup">
                            <p:stCondLst>
                              <p:cond delay="0"/>
                            </p:stCondLst>
                            <p:childTnLst>
                              <p:par>
                                <p:cTn id="61" presetID="47" presetClass="entr" presetSubtype="0" fill="hold" grpId="0" nodeType="clickEffect">
                                  <p:stCondLst>
                                    <p:cond delay="0"/>
                                  </p:stCondLst>
                                  <p:childTnLst>
                                    <p:set>
                                      <p:cBhvr>
                                        <p:cTn id="62" dur="1" fill="hold">
                                          <p:stCondLst>
                                            <p:cond delay="0"/>
                                          </p:stCondLst>
                                        </p:cTn>
                                        <p:tgtEl>
                                          <p:spTgt spid="235522">
                                            <p:txEl>
                                              <p:pRg st="9" end="9"/>
                                            </p:txEl>
                                          </p:spTgt>
                                        </p:tgtEl>
                                        <p:attrNameLst>
                                          <p:attrName>style.visibility</p:attrName>
                                        </p:attrNameLst>
                                      </p:cBhvr>
                                      <p:to>
                                        <p:strVal val="visible"/>
                                      </p:to>
                                    </p:set>
                                    <p:animEffect transition="in" filter="fade">
                                      <p:cBhvr>
                                        <p:cTn id="63" dur="1000"/>
                                        <p:tgtEl>
                                          <p:spTgt spid="235522">
                                            <p:txEl>
                                              <p:pRg st="9" end="9"/>
                                            </p:txEl>
                                          </p:spTgt>
                                        </p:tgtEl>
                                      </p:cBhvr>
                                    </p:animEffect>
                                    <p:anim calcmode="lin" valueType="num">
                                      <p:cBhvr>
                                        <p:cTn id="64" dur="1000" fill="hold"/>
                                        <p:tgtEl>
                                          <p:spTgt spid="235522">
                                            <p:txEl>
                                              <p:pRg st="9" end="9"/>
                                            </p:txEl>
                                          </p:spTgt>
                                        </p:tgtEl>
                                        <p:attrNameLst>
                                          <p:attrName>ppt_x</p:attrName>
                                        </p:attrNameLst>
                                      </p:cBhvr>
                                      <p:tavLst>
                                        <p:tav tm="0">
                                          <p:val>
                                            <p:strVal val="#ppt_x"/>
                                          </p:val>
                                        </p:tav>
                                        <p:tav tm="100000">
                                          <p:val>
                                            <p:strVal val="#ppt_x"/>
                                          </p:val>
                                        </p:tav>
                                      </p:tavLst>
                                    </p:anim>
                                    <p:anim calcmode="lin" valueType="num">
                                      <p:cBhvr>
                                        <p:cTn id="65" dur="1000" fill="hold"/>
                                        <p:tgtEl>
                                          <p:spTgt spid="235522">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66" fill="hold" nodeType="clickPar">
                      <p:stCondLst>
                        <p:cond delay="indefinite"/>
                      </p:stCondLst>
                      <p:childTnLst>
                        <p:par>
                          <p:cTn id="67" fill="hold" nodeType="withGroup">
                            <p:stCondLst>
                              <p:cond delay="0"/>
                            </p:stCondLst>
                            <p:childTnLst>
                              <p:par>
                                <p:cTn id="68" presetID="47" presetClass="entr" presetSubtype="0" fill="hold" grpId="0" nodeType="clickEffect">
                                  <p:stCondLst>
                                    <p:cond delay="0"/>
                                  </p:stCondLst>
                                  <p:childTnLst>
                                    <p:set>
                                      <p:cBhvr>
                                        <p:cTn id="69" dur="1" fill="hold">
                                          <p:stCondLst>
                                            <p:cond delay="0"/>
                                          </p:stCondLst>
                                        </p:cTn>
                                        <p:tgtEl>
                                          <p:spTgt spid="235522">
                                            <p:txEl>
                                              <p:pRg st="10" end="10"/>
                                            </p:txEl>
                                          </p:spTgt>
                                        </p:tgtEl>
                                        <p:attrNameLst>
                                          <p:attrName>style.visibility</p:attrName>
                                        </p:attrNameLst>
                                      </p:cBhvr>
                                      <p:to>
                                        <p:strVal val="visible"/>
                                      </p:to>
                                    </p:set>
                                    <p:animEffect transition="in" filter="fade">
                                      <p:cBhvr>
                                        <p:cTn id="70" dur="1000"/>
                                        <p:tgtEl>
                                          <p:spTgt spid="235522">
                                            <p:txEl>
                                              <p:pRg st="10" end="10"/>
                                            </p:txEl>
                                          </p:spTgt>
                                        </p:tgtEl>
                                      </p:cBhvr>
                                    </p:animEffect>
                                    <p:anim calcmode="lin" valueType="num">
                                      <p:cBhvr>
                                        <p:cTn id="71" dur="1000" fill="hold"/>
                                        <p:tgtEl>
                                          <p:spTgt spid="235522">
                                            <p:txEl>
                                              <p:pRg st="10" end="10"/>
                                            </p:txEl>
                                          </p:spTgt>
                                        </p:tgtEl>
                                        <p:attrNameLst>
                                          <p:attrName>ppt_x</p:attrName>
                                        </p:attrNameLst>
                                      </p:cBhvr>
                                      <p:tavLst>
                                        <p:tav tm="0">
                                          <p:val>
                                            <p:strVal val="#ppt_x"/>
                                          </p:val>
                                        </p:tav>
                                        <p:tav tm="100000">
                                          <p:val>
                                            <p:strVal val="#ppt_x"/>
                                          </p:val>
                                        </p:tav>
                                      </p:tavLst>
                                    </p:anim>
                                    <p:anim calcmode="lin" valueType="num">
                                      <p:cBhvr>
                                        <p:cTn id="72" dur="1000" fill="hold"/>
                                        <p:tgtEl>
                                          <p:spTgt spid="235522">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73" fill="hold" nodeType="clickPar">
                      <p:stCondLst>
                        <p:cond delay="indefinite"/>
                      </p:stCondLst>
                      <p:childTnLst>
                        <p:par>
                          <p:cTn id="74" fill="hold" nodeType="withGroup">
                            <p:stCondLst>
                              <p:cond delay="0"/>
                            </p:stCondLst>
                            <p:childTnLst>
                              <p:par>
                                <p:cTn id="75" presetID="47" presetClass="entr" presetSubtype="0" fill="hold" grpId="0" nodeType="clickEffect">
                                  <p:stCondLst>
                                    <p:cond delay="0"/>
                                  </p:stCondLst>
                                  <p:childTnLst>
                                    <p:set>
                                      <p:cBhvr>
                                        <p:cTn id="76" dur="1" fill="hold">
                                          <p:stCondLst>
                                            <p:cond delay="0"/>
                                          </p:stCondLst>
                                        </p:cTn>
                                        <p:tgtEl>
                                          <p:spTgt spid="235522">
                                            <p:txEl>
                                              <p:pRg st="11" end="11"/>
                                            </p:txEl>
                                          </p:spTgt>
                                        </p:tgtEl>
                                        <p:attrNameLst>
                                          <p:attrName>style.visibility</p:attrName>
                                        </p:attrNameLst>
                                      </p:cBhvr>
                                      <p:to>
                                        <p:strVal val="visible"/>
                                      </p:to>
                                    </p:set>
                                    <p:animEffect transition="in" filter="fade">
                                      <p:cBhvr>
                                        <p:cTn id="77" dur="1000"/>
                                        <p:tgtEl>
                                          <p:spTgt spid="235522">
                                            <p:txEl>
                                              <p:pRg st="11" end="11"/>
                                            </p:txEl>
                                          </p:spTgt>
                                        </p:tgtEl>
                                      </p:cBhvr>
                                    </p:animEffect>
                                    <p:anim calcmode="lin" valueType="num">
                                      <p:cBhvr>
                                        <p:cTn id="78" dur="1000" fill="hold"/>
                                        <p:tgtEl>
                                          <p:spTgt spid="235522">
                                            <p:txEl>
                                              <p:pRg st="11" end="11"/>
                                            </p:txEl>
                                          </p:spTgt>
                                        </p:tgtEl>
                                        <p:attrNameLst>
                                          <p:attrName>ppt_x</p:attrName>
                                        </p:attrNameLst>
                                      </p:cBhvr>
                                      <p:tavLst>
                                        <p:tav tm="0">
                                          <p:val>
                                            <p:strVal val="#ppt_x"/>
                                          </p:val>
                                        </p:tav>
                                        <p:tav tm="100000">
                                          <p:val>
                                            <p:strVal val="#ppt_x"/>
                                          </p:val>
                                        </p:tav>
                                      </p:tavLst>
                                    </p:anim>
                                    <p:anim calcmode="lin" valueType="num">
                                      <p:cBhvr>
                                        <p:cTn id="79" dur="1000" fill="hold"/>
                                        <p:tgtEl>
                                          <p:spTgt spid="235522">
                                            <p:txEl>
                                              <p:pRg st="11" end="11"/>
                                            </p:txEl>
                                          </p:spTgt>
                                        </p:tgtEl>
                                        <p:attrNameLst>
                                          <p:attrName>ppt_y</p:attrName>
                                        </p:attrNameLst>
                                      </p:cBhvr>
                                      <p:tavLst>
                                        <p:tav tm="0">
                                          <p:val>
                                            <p:strVal val="#ppt_y-.1"/>
                                          </p:val>
                                        </p:tav>
                                        <p:tav tm="100000">
                                          <p:val>
                                            <p:strVal val="#ppt_y"/>
                                          </p:val>
                                        </p:tav>
                                      </p:tavLst>
                                    </p:anim>
                                  </p:childTnLst>
                                </p:cTn>
                              </p:par>
                            </p:childTnLst>
                          </p:cTn>
                        </p:par>
                      </p:childTnLst>
                    </p:cTn>
                  </p:par>
                  <p:par>
                    <p:cTn id="80" fill="hold" nodeType="clickPar">
                      <p:stCondLst>
                        <p:cond delay="indefinite"/>
                      </p:stCondLst>
                      <p:childTnLst>
                        <p:par>
                          <p:cTn id="81" fill="hold" nodeType="withGroup">
                            <p:stCondLst>
                              <p:cond delay="0"/>
                            </p:stCondLst>
                            <p:childTnLst>
                              <p:par>
                                <p:cTn id="82" presetID="47" presetClass="entr" presetSubtype="0" fill="hold" grpId="0" nodeType="clickEffect">
                                  <p:stCondLst>
                                    <p:cond delay="0"/>
                                  </p:stCondLst>
                                  <p:childTnLst>
                                    <p:set>
                                      <p:cBhvr>
                                        <p:cTn id="83" dur="1" fill="hold">
                                          <p:stCondLst>
                                            <p:cond delay="0"/>
                                          </p:stCondLst>
                                        </p:cTn>
                                        <p:tgtEl>
                                          <p:spTgt spid="235522">
                                            <p:txEl>
                                              <p:pRg st="12" end="12"/>
                                            </p:txEl>
                                          </p:spTgt>
                                        </p:tgtEl>
                                        <p:attrNameLst>
                                          <p:attrName>style.visibility</p:attrName>
                                        </p:attrNameLst>
                                      </p:cBhvr>
                                      <p:to>
                                        <p:strVal val="visible"/>
                                      </p:to>
                                    </p:set>
                                    <p:animEffect transition="in" filter="fade">
                                      <p:cBhvr>
                                        <p:cTn id="84" dur="1000"/>
                                        <p:tgtEl>
                                          <p:spTgt spid="235522">
                                            <p:txEl>
                                              <p:pRg st="12" end="12"/>
                                            </p:txEl>
                                          </p:spTgt>
                                        </p:tgtEl>
                                      </p:cBhvr>
                                    </p:animEffect>
                                    <p:anim calcmode="lin" valueType="num">
                                      <p:cBhvr>
                                        <p:cTn id="85" dur="1000" fill="hold"/>
                                        <p:tgtEl>
                                          <p:spTgt spid="235522">
                                            <p:txEl>
                                              <p:pRg st="12" end="12"/>
                                            </p:txEl>
                                          </p:spTgt>
                                        </p:tgtEl>
                                        <p:attrNameLst>
                                          <p:attrName>ppt_x</p:attrName>
                                        </p:attrNameLst>
                                      </p:cBhvr>
                                      <p:tavLst>
                                        <p:tav tm="0">
                                          <p:val>
                                            <p:strVal val="#ppt_x"/>
                                          </p:val>
                                        </p:tav>
                                        <p:tav tm="100000">
                                          <p:val>
                                            <p:strVal val="#ppt_x"/>
                                          </p:val>
                                        </p:tav>
                                      </p:tavLst>
                                    </p:anim>
                                    <p:anim calcmode="lin" valueType="num">
                                      <p:cBhvr>
                                        <p:cTn id="86" dur="1000" fill="hold"/>
                                        <p:tgtEl>
                                          <p:spTgt spid="235522">
                                            <p:txEl>
                                              <p:pRg st="12" end="12"/>
                                            </p:txEl>
                                          </p:spTgt>
                                        </p:tgtEl>
                                        <p:attrNameLst>
                                          <p:attrName>ppt_y</p:attrName>
                                        </p:attrNameLst>
                                      </p:cBhvr>
                                      <p:tavLst>
                                        <p:tav tm="0">
                                          <p:val>
                                            <p:strVal val="#ppt_y-.1"/>
                                          </p:val>
                                        </p:tav>
                                        <p:tav tm="100000">
                                          <p:val>
                                            <p:strVal val="#ppt_y"/>
                                          </p:val>
                                        </p:tav>
                                      </p:tavLst>
                                    </p:anim>
                                  </p:childTnLst>
                                </p:cTn>
                              </p:par>
                            </p:childTnLst>
                          </p:cTn>
                        </p:par>
                      </p:childTnLst>
                    </p:cTn>
                  </p:par>
                  <p:par>
                    <p:cTn id="87" fill="hold" nodeType="clickPar">
                      <p:stCondLst>
                        <p:cond delay="indefinite"/>
                      </p:stCondLst>
                      <p:childTnLst>
                        <p:par>
                          <p:cTn id="88" fill="hold" nodeType="withGroup">
                            <p:stCondLst>
                              <p:cond delay="0"/>
                            </p:stCondLst>
                            <p:childTnLst>
                              <p:par>
                                <p:cTn id="89" presetID="47" presetClass="entr" presetSubtype="0" fill="hold" grpId="0" nodeType="clickEffect">
                                  <p:stCondLst>
                                    <p:cond delay="0"/>
                                  </p:stCondLst>
                                  <p:childTnLst>
                                    <p:set>
                                      <p:cBhvr>
                                        <p:cTn id="90" dur="1" fill="hold">
                                          <p:stCondLst>
                                            <p:cond delay="0"/>
                                          </p:stCondLst>
                                        </p:cTn>
                                        <p:tgtEl>
                                          <p:spTgt spid="235522">
                                            <p:txEl>
                                              <p:pRg st="13" end="13"/>
                                            </p:txEl>
                                          </p:spTgt>
                                        </p:tgtEl>
                                        <p:attrNameLst>
                                          <p:attrName>style.visibility</p:attrName>
                                        </p:attrNameLst>
                                      </p:cBhvr>
                                      <p:to>
                                        <p:strVal val="visible"/>
                                      </p:to>
                                    </p:set>
                                    <p:animEffect transition="in" filter="fade">
                                      <p:cBhvr>
                                        <p:cTn id="91" dur="1000"/>
                                        <p:tgtEl>
                                          <p:spTgt spid="235522">
                                            <p:txEl>
                                              <p:pRg st="13" end="13"/>
                                            </p:txEl>
                                          </p:spTgt>
                                        </p:tgtEl>
                                      </p:cBhvr>
                                    </p:animEffect>
                                    <p:anim calcmode="lin" valueType="num">
                                      <p:cBhvr>
                                        <p:cTn id="92" dur="1000" fill="hold"/>
                                        <p:tgtEl>
                                          <p:spTgt spid="235522">
                                            <p:txEl>
                                              <p:pRg st="13" end="13"/>
                                            </p:txEl>
                                          </p:spTgt>
                                        </p:tgtEl>
                                        <p:attrNameLst>
                                          <p:attrName>ppt_x</p:attrName>
                                        </p:attrNameLst>
                                      </p:cBhvr>
                                      <p:tavLst>
                                        <p:tav tm="0">
                                          <p:val>
                                            <p:strVal val="#ppt_x"/>
                                          </p:val>
                                        </p:tav>
                                        <p:tav tm="100000">
                                          <p:val>
                                            <p:strVal val="#ppt_x"/>
                                          </p:val>
                                        </p:tav>
                                      </p:tavLst>
                                    </p:anim>
                                    <p:anim calcmode="lin" valueType="num">
                                      <p:cBhvr>
                                        <p:cTn id="93" dur="1000" fill="hold"/>
                                        <p:tgtEl>
                                          <p:spTgt spid="235522">
                                            <p:txEl>
                                              <p:pRg st="13" end="13"/>
                                            </p:txEl>
                                          </p:spTgt>
                                        </p:tgtEl>
                                        <p:attrNameLst>
                                          <p:attrName>ppt_y</p:attrName>
                                        </p:attrNameLst>
                                      </p:cBhvr>
                                      <p:tavLst>
                                        <p:tav tm="0">
                                          <p:val>
                                            <p:strVal val="#ppt_y-.1"/>
                                          </p:val>
                                        </p:tav>
                                        <p:tav tm="100000">
                                          <p:val>
                                            <p:strVal val="#ppt_y"/>
                                          </p:val>
                                        </p:tav>
                                      </p:tavLst>
                                    </p:anim>
                                  </p:childTnLst>
                                </p:cTn>
                              </p:par>
                            </p:childTnLst>
                          </p:cTn>
                        </p:par>
                      </p:childTnLst>
                    </p:cTn>
                  </p:par>
                  <p:par>
                    <p:cTn id="94" fill="hold" nodeType="clickPar">
                      <p:stCondLst>
                        <p:cond delay="indefinite"/>
                      </p:stCondLst>
                      <p:childTnLst>
                        <p:par>
                          <p:cTn id="95" fill="hold" nodeType="withGroup">
                            <p:stCondLst>
                              <p:cond delay="0"/>
                            </p:stCondLst>
                            <p:childTnLst>
                              <p:par>
                                <p:cTn id="96" presetID="47" presetClass="entr" presetSubtype="0" fill="hold" grpId="0" nodeType="clickEffect">
                                  <p:stCondLst>
                                    <p:cond delay="0"/>
                                  </p:stCondLst>
                                  <p:childTnLst>
                                    <p:set>
                                      <p:cBhvr>
                                        <p:cTn id="97" dur="1" fill="hold">
                                          <p:stCondLst>
                                            <p:cond delay="0"/>
                                          </p:stCondLst>
                                        </p:cTn>
                                        <p:tgtEl>
                                          <p:spTgt spid="235522">
                                            <p:txEl>
                                              <p:pRg st="14" end="14"/>
                                            </p:txEl>
                                          </p:spTgt>
                                        </p:tgtEl>
                                        <p:attrNameLst>
                                          <p:attrName>style.visibility</p:attrName>
                                        </p:attrNameLst>
                                      </p:cBhvr>
                                      <p:to>
                                        <p:strVal val="visible"/>
                                      </p:to>
                                    </p:set>
                                    <p:animEffect transition="in" filter="fade">
                                      <p:cBhvr>
                                        <p:cTn id="98" dur="1000"/>
                                        <p:tgtEl>
                                          <p:spTgt spid="235522">
                                            <p:txEl>
                                              <p:pRg st="14" end="14"/>
                                            </p:txEl>
                                          </p:spTgt>
                                        </p:tgtEl>
                                      </p:cBhvr>
                                    </p:animEffect>
                                    <p:anim calcmode="lin" valueType="num">
                                      <p:cBhvr>
                                        <p:cTn id="99" dur="1000" fill="hold"/>
                                        <p:tgtEl>
                                          <p:spTgt spid="235522">
                                            <p:txEl>
                                              <p:pRg st="14" end="14"/>
                                            </p:txEl>
                                          </p:spTgt>
                                        </p:tgtEl>
                                        <p:attrNameLst>
                                          <p:attrName>ppt_x</p:attrName>
                                        </p:attrNameLst>
                                      </p:cBhvr>
                                      <p:tavLst>
                                        <p:tav tm="0">
                                          <p:val>
                                            <p:strVal val="#ppt_x"/>
                                          </p:val>
                                        </p:tav>
                                        <p:tav tm="100000">
                                          <p:val>
                                            <p:strVal val="#ppt_x"/>
                                          </p:val>
                                        </p:tav>
                                      </p:tavLst>
                                    </p:anim>
                                    <p:anim calcmode="lin" valueType="num">
                                      <p:cBhvr>
                                        <p:cTn id="100" dur="1000" fill="hold"/>
                                        <p:tgtEl>
                                          <p:spTgt spid="235522">
                                            <p:txEl>
                                              <p:pRg st="14" end="14"/>
                                            </p:txEl>
                                          </p:spTgt>
                                        </p:tgtEl>
                                        <p:attrNameLst>
                                          <p:attrName>ppt_y</p:attrName>
                                        </p:attrNameLst>
                                      </p:cBhvr>
                                      <p:tavLst>
                                        <p:tav tm="0">
                                          <p:val>
                                            <p:strVal val="#ppt_y-.1"/>
                                          </p:val>
                                        </p:tav>
                                        <p:tav tm="100000">
                                          <p:val>
                                            <p:strVal val="#ppt_y"/>
                                          </p:val>
                                        </p:tav>
                                      </p:tavLst>
                                    </p:anim>
                                  </p:childTnLst>
                                </p:cTn>
                              </p:par>
                            </p:childTnLst>
                          </p:cTn>
                        </p:par>
                      </p:childTnLst>
                    </p:cTn>
                  </p:par>
                  <p:par>
                    <p:cTn id="101" fill="hold" nodeType="clickPar">
                      <p:stCondLst>
                        <p:cond delay="indefinite"/>
                      </p:stCondLst>
                      <p:childTnLst>
                        <p:par>
                          <p:cTn id="102" fill="hold" nodeType="withGroup">
                            <p:stCondLst>
                              <p:cond delay="0"/>
                            </p:stCondLst>
                            <p:childTnLst>
                              <p:par>
                                <p:cTn id="103" presetID="47" presetClass="entr" presetSubtype="0" fill="hold" grpId="0" nodeType="clickEffect">
                                  <p:stCondLst>
                                    <p:cond delay="0"/>
                                  </p:stCondLst>
                                  <p:childTnLst>
                                    <p:set>
                                      <p:cBhvr>
                                        <p:cTn id="104" dur="1" fill="hold">
                                          <p:stCondLst>
                                            <p:cond delay="0"/>
                                          </p:stCondLst>
                                        </p:cTn>
                                        <p:tgtEl>
                                          <p:spTgt spid="235522">
                                            <p:txEl>
                                              <p:pRg st="15" end="15"/>
                                            </p:txEl>
                                          </p:spTgt>
                                        </p:tgtEl>
                                        <p:attrNameLst>
                                          <p:attrName>style.visibility</p:attrName>
                                        </p:attrNameLst>
                                      </p:cBhvr>
                                      <p:to>
                                        <p:strVal val="visible"/>
                                      </p:to>
                                    </p:set>
                                    <p:animEffect transition="in" filter="fade">
                                      <p:cBhvr>
                                        <p:cTn id="105" dur="1000"/>
                                        <p:tgtEl>
                                          <p:spTgt spid="235522">
                                            <p:txEl>
                                              <p:pRg st="15" end="15"/>
                                            </p:txEl>
                                          </p:spTgt>
                                        </p:tgtEl>
                                      </p:cBhvr>
                                    </p:animEffect>
                                    <p:anim calcmode="lin" valueType="num">
                                      <p:cBhvr>
                                        <p:cTn id="106" dur="1000" fill="hold"/>
                                        <p:tgtEl>
                                          <p:spTgt spid="235522">
                                            <p:txEl>
                                              <p:pRg st="15" end="15"/>
                                            </p:txEl>
                                          </p:spTgt>
                                        </p:tgtEl>
                                        <p:attrNameLst>
                                          <p:attrName>ppt_x</p:attrName>
                                        </p:attrNameLst>
                                      </p:cBhvr>
                                      <p:tavLst>
                                        <p:tav tm="0">
                                          <p:val>
                                            <p:strVal val="#ppt_x"/>
                                          </p:val>
                                        </p:tav>
                                        <p:tav tm="100000">
                                          <p:val>
                                            <p:strVal val="#ppt_x"/>
                                          </p:val>
                                        </p:tav>
                                      </p:tavLst>
                                    </p:anim>
                                    <p:anim calcmode="lin" valueType="num">
                                      <p:cBhvr>
                                        <p:cTn id="107" dur="1000" fill="hold"/>
                                        <p:tgtEl>
                                          <p:spTgt spid="235522">
                                            <p:txEl>
                                              <p:pRg st="15" end="15"/>
                                            </p:txEl>
                                          </p:spTgt>
                                        </p:tgtEl>
                                        <p:attrNameLst>
                                          <p:attrName>ppt_y</p:attrName>
                                        </p:attrNameLst>
                                      </p:cBhvr>
                                      <p:tavLst>
                                        <p:tav tm="0">
                                          <p:val>
                                            <p:strVal val="#ppt_y-.1"/>
                                          </p:val>
                                        </p:tav>
                                        <p:tav tm="100000">
                                          <p:val>
                                            <p:strVal val="#ppt_y"/>
                                          </p:val>
                                        </p:tav>
                                      </p:tavLst>
                                    </p:anim>
                                  </p:childTnLst>
                                </p:cTn>
                              </p:par>
                            </p:childTnLst>
                          </p:cTn>
                        </p:par>
                      </p:childTnLst>
                    </p:cTn>
                  </p:par>
                  <p:par>
                    <p:cTn id="108" fill="hold" nodeType="clickPar">
                      <p:stCondLst>
                        <p:cond delay="indefinite"/>
                      </p:stCondLst>
                      <p:childTnLst>
                        <p:par>
                          <p:cTn id="109" fill="hold" nodeType="withGroup">
                            <p:stCondLst>
                              <p:cond delay="0"/>
                            </p:stCondLst>
                            <p:childTnLst>
                              <p:par>
                                <p:cTn id="110" presetID="47" presetClass="entr" presetSubtype="0" fill="hold" grpId="0" nodeType="clickEffect">
                                  <p:stCondLst>
                                    <p:cond delay="0"/>
                                  </p:stCondLst>
                                  <p:childTnLst>
                                    <p:set>
                                      <p:cBhvr>
                                        <p:cTn id="111" dur="1" fill="hold">
                                          <p:stCondLst>
                                            <p:cond delay="0"/>
                                          </p:stCondLst>
                                        </p:cTn>
                                        <p:tgtEl>
                                          <p:spTgt spid="235522">
                                            <p:txEl>
                                              <p:pRg st="16" end="16"/>
                                            </p:txEl>
                                          </p:spTgt>
                                        </p:tgtEl>
                                        <p:attrNameLst>
                                          <p:attrName>style.visibility</p:attrName>
                                        </p:attrNameLst>
                                      </p:cBhvr>
                                      <p:to>
                                        <p:strVal val="visible"/>
                                      </p:to>
                                    </p:set>
                                    <p:animEffect transition="in" filter="fade">
                                      <p:cBhvr>
                                        <p:cTn id="112" dur="1000"/>
                                        <p:tgtEl>
                                          <p:spTgt spid="235522">
                                            <p:txEl>
                                              <p:pRg st="16" end="16"/>
                                            </p:txEl>
                                          </p:spTgt>
                                        </p:tgtEl>
                                      </p:cBhvr>
                                    </p:animEffect>
                                    <p:anim calcmode="lin" valueType="num">
                                      <p:cBhvr>
                                        <p:cTn id="113" dur="1000" fill="hold"/>
                                        <p:tgtEl>
                                          <p:spTgt spid="235522">
                                            <p:txEl>
                                              <p:pRg st="16" end="16"/>
                                            </p:txEl>
                                          </p:spTgt>
                                        </p:tgtEl>
                                        <p:attrNameLst>
                                          <p:attrName>ppt_x</p:attrName>
                                        </p:attrNameLst>
                                      </p:cBhvr>
                                      <p:tavLst>
                                        <p:tav tm="0">
                                          <p:val>
                                            <p:strVal val="#ppt_x"/>
                                          </p:val>
                                        </p:tav>
                                        <p:tav tm="100000">
                                          <p:val>
                                            <p:strVal val="#ppt_x"/>
                                          </p:val>
                                        </p:tav>
                                      </p:tavLst>
                                    </p:anim>
                                    <p:anim calcmode="lin" valueType="num">
                                      <p:cBhvr>
                                        <p:cTn id="114" dur="1000" fill="hold"/>
                                        <p:tgtEl>
                                          <p:spTgt spid="235522">
                                            <p:txEl>
                                              <p:pRg st="16" end="16"/>
                                            </p:txEl>
                                          </p:spTgt>
                                        </p:tgtEl>
                                        <p:attrNameLst>
                                          <p:attrName>ppt_y</p:attrName>
                                        </p:attrNameLst>
                                      </p:cBhvr>
                                      <p:tavLst>
                                        <p:tav tm="0">
                                          <p:val>
                                            <p:strVal val="#ppt_y-.1"/>
                                          </p:val>
                                        </p:tav>
                                        <p:tav tm="100000">
                                          <p:val>
                                            <p:strVal val="#ppt_y"/>
                                          </p:val>
                                        </p:tav>
                                      </p:tavLst>
                                    </p:anim>
                                  </p:childTnLst>
                                </p:cTn>
                              </p:par>
                            </p:childTnLst>
                          </p:cTn>
                        </p:par>
                      </p:childTnLst>
                    </p:cTn>
                  </p:par>
                  <p:par>
                    <p:cTn id="115" fill="hold" nodeType="clickPar">
                      <p:stCondLst>
                        <p:cond delay="indefinite"/>
                      </p:stCondLst>
                      <p:childTnLst>
                        <p:par>
                          <p:cTn id="116" fill="hold" nodeType="withGroup">
                            <p:stCondLst>
                              <p:cond delay="0"/>
                            </p:stCondLst>
                            <p:childTnLst>
                              <p:par>
                                <p:cTn id="117" presetID="47" presetClass="entr" presetSubtype="0" fill="hold" grpId="0" nodeType="clickEffect">
                                  <p:stCondLst>
                                    <p:cond delay="0"/>
                                  </p:stCondLst>
                                  <p:childTnLst>
                                    <p:set>
                                      <p:cBhvr>
                                        <p:cTn id="118" dur="1" fill="hold">
                                          <p:stCondLst>
                                            <p:cond delay="0"/>
                                          </p:stCondLst>
                                        </p:cTn>
                                        <p:tgtEl>
                                          <p:spTgt spid="235522">
                                            <p:txEl>
                                              <p:pRg st="17" end="17"/>
                                            </p:txEl>
                                          </p:spTgt>
                                        </p:tgtEl>
                                        <p:attrNameLst>
                                          <p:attrName>style.visibility</p:attrName>
                                        </p:attrNameLst>
                                      </p:cBhvr>
                                      <p:to>
                                        <p:strVal val="visible"/>
                                      </p:to>
                                    </p:set>
                                    <p:animEffect transition="in" filter="fade">
                                      <p:cBhvr>
                                        <p:cTn id="119" dur="1000"/>
                                        <p:tgtEl>
                                          <p:spTgt spid="235522">
                                            <p:txEl>
                                              <p:pRg st="17" end="17"/>
                                            </p:txEl>
                                          </p:spTgt>
                                        </p:tgtEl>
                                      </p:cBhvr>
                                    </p:animEffect>
                                    <p:anim calcmode="lin" valueType="num">
                                      <p:cBhvr>
                                        <p:cTn id="120" dur="1000" fill="hold"/>
                                        <p:tgtEl>
                                          <p:spTgt spid="235522">
                                            <p:txEl>
                                              <p:pRg st="17" end="17"/>
                                            </p:txEl>
                                          </p:spTgt>
                                        </p:tgtEl>
                                        <p:attrNameLst>
                                          <p:attrName>ppt_x</p:attrName>
                                        </p:attrNameLst>
                                      </p:cBhvr>
                                      <p:tavLst>
                                        <p:tav tm="0">
                                          <p:val>
                                            <p:strVal val="#ppt_x"/>
                                          </p:val>
                                        </p:tav>
                                        <p:tav tm="100000">
                                          <p:val>
                                            <p:strVal val="#ppt_x"/>
                                          </p:val>
                                        </p:tav>
                                      </p:tavLst>
                                    </p:anim>
                                    <p:anim calcmode="lin" valueType="num">
                                      <p:cBhvr>
                                        <p:cTn id="121" dur="1000" fill="hold"/>
                                        <p:tgtEl>
                                          <p:spTgt spid="235522">
                                            <p:txEl>
                                              <p:pRg st="17" end="17"/>
                                            </p:txEl>
                                          </p:spTgt>
                                        </p:tgtEl>
                                        <p:attrNameLst>
                                          <p:attrName>ppt_y</p:attrName>
                                        </p:attrNameLst>
                                      </p:cBhvr>
                                      <p:tavLst>
                                        <p:tav tm="0">
                                          <p:val>
                                            <p:strVal val="#ppt_y-.1"/>
                                          </p:val>
                                        </p:tav>
                                        <p:tav tm="100000">
                                          <p:val>
                                            <p:strVal val="#ppt_y"/>
                                          </p:val>
                                        </p:tav>
                                      </p:tavLst>
                                    </p:anim>
                                  </p:childTnLst>
                                </p:cTn>
                              </p:par>
                            </p:childTnLst>
                          </p:cTn>
                        </p:par>
                      </p:childTnLst>
                    </p:cTn>
                  </p:par>
                  <p:par>
                    <p:cTn id="122" fill="hold" nodeType="clickPar">
                      <p:stCondLst>
                        <p:cond delay="indefinite"/>
                      </p:stCondLst>
                      <p:childTnLst>
                        <p:par>
                          <p:cTn id="123" fill="hold" nodeType="withGroup">
                            <p:stCondLst>
                              <p:cond delay="0"/>
                            </p:stCondLst>
                            <p:childTnLst>
                              <p:par>
                                <p:cTn id="124" presetID="47" presetClass="entr" presetSubtype="0" fill="hold" grpId="0" nodeType="clickEffect">
                                  <p:stCondLst>
                                    <p:cond delay="0"/>
                                  </p:stCondLst>
                                  <p:childTnLst>
                                    <p:set>
                                      <p:cBhvr>
                                        <p:cTn id="125" dur="1" fill="hold">
                                          <p:stCondLst>
                                            <p:cond delay="0"/>
                                          </p:stCondLst>
                                        </p:cTn>
                                        <p:tgtEl>
                                          <p:spTgt spid="235522">
                                            <p:txEl>
                                              <p:pRg st="18" end="18"/>
                                            </p:txEl>
                                          </p:spTgt>
                                        </p:tgtEl>
                                        <p:attrNameLst>
                                          <p:attrName>style.visibility</p:attrName>
                                        </p:attrNameLst>
                                      </p:cBhvr>
                                      <p:to>
                                        <p:strVal val="visible"/>
                                      </p:to>
                                    </p:set>
                                    <p:animEffect transition="in" filter="fade">
                                      <p:cBhvr>
                                        <p:cTn id="126" dur="1000"/>
                                        <p:tgtEl>
                                          <p:spTgt spid="235522">
                                            <p:txEl>
                                              <p:pRg st="18" end="18"/>
                                            </p:txEl>
                                          </p:spTgt>
                                        </p:tgtEl>
                                      </p:cBhvr>
                                    </p:animEffect>
                                    <p:anim calcmode="lin" valueType="num">
                                      <p:cBhvr>
                                        <p:cTn id="127" dur="1000" fill="hold"/>
                                        <p:tgtEl>
                                          <p:spTgt spid="235522">
                                            <p:txEl>
                                              <p:pRg st="18" end="18"/>
                                            </p:txEl>
                                          </p:spTgt>
                                        </p:tgtEl>
                                        <p:attrNameLst>
                                          <p:attrName>ppt_x</p:attrName>
                                        </p:attrNameLst>
                                      </p:cBhvr>
                                      <p:tavLst>
                                        <p:tav tm="0">
                                          <p:val>
                                            <p:strVal val="#ppt_x"/>
                                          </p:val>
                                        </p:tav>
                                        <p:tav tm="100000">
                                          <p:val>
                                            <p:strVal val="#ppt_x"/>
                                          </p:val>
                                        </p:tav>
                                      </p:tavLst>
                                    </p:anim>
                                    <p:anim calcmode="lin" valueType="num">
                                      <p:cBhvr>
                                        <p:cTn id="128" dur="1000" fill="hold"/>
                                        <p:tgtEl>
                                          <p:spTgt spid="235522">
                                            <p:txEl>
                                              <p:pRg st="18" end="18"/>
                                            </p:txEl>
                                          </p:spTgt>
                                        </p:tgtEl>
                                        <p:attrNameLst>
                                          <p:attrName>ppt_y</p:attrName>
                                        </p:attrNameLst>
                                      </p:cBhvr>
                                      <p:tavLst>
                                        <p:tav tm="0">
                                          <p:val>
                                            <p:strVal val="#ppt_y-.1"/>
                                          </p:val>
                                        </p:tav>
                                        <p:tav tm="100000">
                                          <p:val>
                                            <p:strVal val="#ppt_y"/>
                                          </p:val>
                                        </p:tav>
                                      </p:tavLst>
                                    </p:anim>
                                  </p:childTnLst>
                                </p:cTn>
                              </p:par>
                            </p:childTnLst>
                          </p:cTn>
                        </p:par>
                      </p:childTnLst>
                    </p:cTn>
                  </p:par>
                  <p:par>
                    <p:cTn id="129" fill="hold" nodeType="clickPar">
                      <p:stCondLst>
                        <p:cond delay="indefinite"/>
                      </p:stCondLst>
                      <p:childTnLst>
                        <p:par>
                          <p:cTn id="130" fill="hold" nodeType="withGroup">
                            <p:stCondLst>
                              <p:cond delay="0"/>
                            </p:stCondLst>
                            <p:childTnLst>
                              <p:par>
                                <p:cTn id="131" presetID="47" presetClass="entr" presetSubtype="0" fill="hold" grpId="0" nodeType="clickEffect">
                                  <p:stCondLst>
                                    <p:cond delay="0"/>
                                  </p:stCondLst>
                                  <p:childTnLst>
                                    <p:set>
                                      <p:cBhvr>
                                        <p:cTn id="132" dur="1" fill="hold">
                                          <p:stCondLst>
                                            <p:cond delay="0"/>
                                          </p:stCondLst>
                                        </p:cTn>
                                        <p:tgtEl>
                                          <p:spTgt spid="235522">
                                            <p:txEl>
                                              <p:pRg st="19" end="19"/>
                                            </p:txEl>
                                          </p:spTgt>
                                        </p:tgtEl>
                                        <p:attrNameLst>
                                          <p:attrName>style.visibility</p:attrName>
                                        </p:attrNameLst>
                                      </p:cBhvr>
                                      <p:to>
                                        <p:strVal val="visible"/>
                                      </p:to>
                                    </p:set>
                                    <p:animEffect transition="in" filter="fade">
                                      <p:cBhvr>
                                        <p:cTn id="133" dur="1000"/>
                                        <p:tgtEl>
                                          <p:spTgt spid="235522">
                                            <p:txEl>
                                              <p:pRg st="19" end="19"/>
                                            </p:txEl>
                                          </p:spTgt>
                                        </p:tgtEl>
                                      </p:cBhvr>
                                    </p:animEffect>
                                    <p:anim calcmode="lin" valueType="num">
                                      <p:cBhvr>
                                        <p:cTn id="134" dur="1000" fill="hold"/>
                                        <p:tgtEl>
                                          <p:spTgt spid="235522">
                                            <p:txEl>
                                              <p:pRg st="19" end="19"/>
                                            </p:txEl>
                                          </p:spTgt>
                                        </p:tgtEl>
                                        <p:attrNameLst>
                                          <p:attrName>ppt_x</p:attrName>
                                        </p:attrNameLst>
                                      </p:cBhvr>
                                      <p:tavLst>
                                        <p:tav tm="0">
                                          <p:val>
                                            <p:strVal val="#ppt_x"/>
                                          </p:val>
                                        </p:tav>
                                        <p:tav tm="100000">
                                          <p:val>
                                            <p:strVal val="#ppt_x"/>
                                          </p:val>
                                        </p:tav>
                                      </p:tavLst>
                                    </p:anim>
                                    <p:anim calcmode="lin" valueType="num">
                                      <p:cBhvr>
                                        <p:cTn id="135" dur="1000" fill="hold"/>
                                        <p:tgtEl>
                                          <p:spTgt spid="235522">
                                            <p:txEl>
                                              <p:pRg st="19" end="1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22"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666" name="Rectangle 2"/>
          <p:cNvSpPr>
            <a:spLocks noGrp="1" noChangeArrowheads="1"/>
          </p:cNvSpPr>
          <p:nvPr>
            <p:ph type="title"/>
          </p:nvPr>
        </p:nvSpPr>
        <p:spPr>
          <a:xfrm>
            <a:off x="5449888" y="404813"/>
            <a:ext cx="3694112" cy="423862"/>
          </a:xfrm>
        </p:spPr>
        <p:txBody>
          <a:bodyPr>
            <a:normAutofit fontScale="90000"/>
          </a:bodyPr>
          <a:lstStyle/>
          <a:p>
            <a:pPr algn="ctr"/>
            <a:r>
              <a:rPr lang="ar-SA" sz="3200" b="1">
                <a:solidFill>
                  <a:schemeClr val="tx2"/>
                </a:solidFill>
              </a:rPr>
              <a:t>أنواع البيئات</a:t>
            </a:r>
            <a:endParaRPr lang="en-US" sz="3200" b="1">
              <a:solidFill>
                <a:schemeClr val="tx2"/>
              </a:solidFill>
            </a:endParaRPr>
          </a:p>
        </p:txBody>
      </p:sp>
      <p:sp>
        <p:nvSpPr>
          <p:cNvPr id="241667" name="Rectangle 3"/>
          <p:cNvSpPr>
            <a:spLocks noGrp="1" noChangeArrowheads="1"/>
          </p:cNvSpPr>
          <p:nvPr>
            <p:ph type="body" sz="half" idx="2"/>
          </p:nvPr>
        </p:nvSpPr>
        <p:spPr>
          <a:xfrm>
            <a:off x="468313" y="1341438"/>
            <a:ext cx="8280400" cy="5256212"/>
          </a:xfrm>
        </p:spPr>
        <p:txBody>
          <a:bodyPr/>
          <a:lstStyle/>
          <a:p>
            <a:pPr algn="just" rtl="1">
              <a:lnSpc>
                <a:spcPct val="80000"/>
              </a:lnSpc>
            </a:pPr>
            <a:r>
              <a:rPr lang="ar-SA" sz="2000"/>
              <a:t>زراعة الأنسجة لا تتم إلا في بيئات غذائية </a:t>
            </a:r>
            <a:r>
              <a:rPr lang="en-US" sz="2000"/>
              <a:t>Media</a:t>
            </a:r>
            <a:r>
              <a:rPr lang="ar-SA" sz="2000"/>
              <a:t> محتوية علي جميع العناصر المغذية سواء العناصر الكبرى أو العناصر الصغرى ثم يضاف للبيئة مجموعة الفيتامينات و السكروز و مادة الآجار و ذلك في حالة البيئات الصلبة.</a:t>
            </a:r>
          </a:p>
          <a:p>
            <a:pPr algn="just" rtl="1">
              <a:lnSpc>
                <a:spcPct val="80000"/>
              </a:lnSpc>
            </a:pPr>
            <a:r>
              <a:rPr lang="ar-SA" sz="2000"/>
              <a:t>و لا تضاف مادة الآجار في حالة البيئات السائلة ثم تحدد درجة الحموضة </a:t>
            </a:r>
            <a:r>
              <a:rPr lang="en-US" sz="2000"/>
              <a:t>pH</a:t>
            </a:r>
            <a:r>
              <a:rPr lang="ar-SA" sz="2000"/>
              <a:t> حسب نوع البيئة ثم يضاف الهرمون المعين أي الأوكسين أو السيتوكينين.</a:t>
            </a:r>
          </a:p>
          <a:p>
            <a:pPr algn="just" rtl="1">
              <a:lnSpc>
                <a:spcPct val="80000"/>
              </a:lnSpc>
            </a:pPr>
            <a:r>
              <a:rPr lang="ar-SA" sz="2000"/>
              <a:t>و أسماء البيئات الشائعة الاستعمال أسمائها علي حسب مكتشفها و هذه البيئات أعطت نتائج ناجحة و لكل بيئة تزرع نوع معين من الأنسجة.</a:t>
            </a:r>
          </a:p>
          <a:p>
            <a:pPr algn="just" rtl="1">
              <a:lnSpc>
                <a:spcPct val="80000"/>
              </a:lnSpc>
            </a:pPr>
            <a:r>
              <a:rPr lang="ar-SA" sz="2000"/>
              <a:t>البيئة:ف بين البيئات علي أساس التركيز لكل مكون داخل البيئة بالملليجرام في اللتر و تجهز البيئة الغذائية في المعمل تحت ظروف معقمة علي درجة 130</a:t>
            </a:r>
            <a:r>
              <a:rPr lang="en-US" sz="2000"/>
              <a:t>o</a:t>
            </a:r>
            <a:r>
              <a:rPr lang="ar-SA" sz="2000"/>
              <a:t> لمدة 15 – 20 دقيقة في المعقم.</a:t>
            </a:r>
            <a:endParaRPr lang="ar-SA" sz="2000" b="1"/>
          </a:p>
          <a:p>
            <a:pPr algn="just" rtl="1">
              <a:lnSpc>
                <a:spcPct val="80000"/>
              </a:lnSpc>
            </a:pPr>
            <a:r>
              <a:rPr lang="ar-SA" b="1">
                <a:solidFill>
                  <a:srgbClr val="00FF00"/>
                </a:solidFill>
              </a:rPr>
              <a:t>البيئة </a:t>
            </a:r>
            <a:r>
              <a:rPr lang="ar-SA">
                <a:solidFill>
                  <a:srgbClr val="00FF00"/>
                </a:solidFill>
              </a:rPr>
              <a:t>:</a:t>
            </a:r>
            <a:r>
              <a:rPr lang="ar-SA" sz="2000"/>
              <a:t>  بمفهوم بسيط هي الوسط الغذائي الذي يستخدم في زراعة الأنسجة و التي ينمي عليها أجزاء النبات </a:t>
            </a:r>
            <a:r>
              <a:rPr lang="en-US" sz="2000"/>
              <a:t>(Explants)</a:t>
            </a:r>
            <a:r>
              <a:rPr lang="ar-SA" sz="2000"/>
              <a:t> المختلفة و المستخدمة بغرض معين.</a:t>
            </a:r>
          </a:p>
          <a:p>
            <a:pPr algn="just" rtl="1">
              <a:lnSpc>
                <a:spcPct val="80000"/>
              </a:lnSpc>
            </a:pPr>
            <a:r>
              <a:rPr lang="ar-SA" sz="2000"/>
              <a:t>وقد يكون الهدف هو إنتاج الكالوس (نسيج غير متميز)، أو الاستمرار حتى نحصل علي عمليات تكشف و انقسام و الحصول علي النموات الخضرية أو الجذور </a:t>
            </a:r>
            <a:r>
              <a:rPr lang="en-US" sz="2000"/>
              <a:t>(Shoots or roots)</a:t>
            </a:r>
            <a:r>
              <a:rPr lang="ar-SA" sz="2000"/>
              <a:t> أو الاستمرار حتى نحصل علي النبات الكامل، و كل نوع أو مرحلة من هذه المراحل يتطلب بيئة معينة بتركيب معلوم.</a:t>
            </a:r>
            <a:endParaRPr lang="en-US" sz="2000"/>
          </a:p>
        </p:txBody>
      </p:sp>
    </p:spTree>
  </p:cSld>
  <p:clrMapOvr>
    <a:masterClrMapping/>
  </p:clrMapOvr>
  <p:transition>
    <p:checke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690" name="Rectangle 2"/>
          <p:cNvSpPr>
            <a:spLocks noGrp="1" noChangeArrowheads="1"/>
          </p:cNvSpPr>
          <p:nvPr>
            <p:ph type="title"/>
          </p:nvPr>
        </p:nvSpPr>
        <p:spPr>
          <a:xfrm>
            <a:off x="323850" y="1219200"/>
            <a:ext cx="8785225" cy="1447800"/>
          </a:xfrm>
        </p:spPr>
        <p:txBody>
          <a:bodyPr/>
          <a:lstStyle/>
          <a:p>
            <a:pPr algn="ctr"/>
            <a:r>
              <a:rPr lang="ar-SA" sz="2400" b="1">
                <a:solidFill>
                  <a:schemeClr val="accent1"/>
                </a:solidFill>
              </a:rPr>
              <a:t>إكثار النبات باستخدام تقنيات زراعة الأنسجة</a:t>
            </a:r>
            <a:r>
              <a:rPr lang="en-US" sz="2400" b="1"/>
              <a:t/>
            </a:r>
            <a:br>
              <a:rPr lang="en-US" sz="2400" b="1"/>
            </a:br>
            <a:r>
              <a:rPr lang="en-US" sz="2400" b="1">
                <a:solidFill>
                  <a:schemeClr val="accent2"/>
                </a:solidFill>
              </a:rPr>
              <a:t>Plant Propagation Through Tissue Culture Techniques</a:t>
            </a:r>
          </a:p>
        </p:txBody>
      </p:sp>
      <p:sp>
        <p:nvSpPr>
          <p:cNvPr id="242691" name="Rectangle 3"/>
          <p:cNvSpPr>
            <a:spLocks noGrp="1" noChangeArrowheads="1"/>
          </p:cNvSpPr>
          <p:nvPr>
            <p:ph idx="1"/>
          </p:nvPr>
        </p:nvSpPr>
        <p:spPr>
          <a:xfrm>
            <a:off x="1476375" y="3141663"/>
            <a:ext cx="6400800" cy="1731962"/>
          </a:xfrm>
        </p:spPr>
        <p:txBody>
          <a:bodyPr/>
          <a:lstStyle/>
          <a:p>
            <a:pPr algn="r" rtl="1"/>
            <a:r>
              <a:rPr lang="ar-SA" sz="2400"/>
              <a:t>مرحلة الحصول علي مزرعة نسيجية معقمة .</a:t>
            </a:r>
          </a:p>
          <a:p>
            <a:pPr algn="r" rtl="1"/>
            <a:r>
              <a:rPr lang="ar-SA" sz="2400"/>
              <a:t>مرحلة تضاعف الأنسجة.</a:t>
            </a:r>
          </a:p>
          <a:p>
            <a:pPr algn="r" rtl="1"/>
            <a:r>
              <a:rPr lang="ar-SA" sz="2400"/>
              <a:t>مرحلة تكوين الجذور معملية و التهيئة.</a:t>
            </a:r>
            <a:endParaRPr lang="en-US" sz="2400"/>
          </a:p>
        </p:txBody>
      </p:sp>
    </p:spTree>
  </p:cSld>
  <p:clrMapOvr>
    <a:masterClrMapping/>
  </p:clrMapOvr>
  <p:transition>
    <p:comb dir="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714" name="Rectangle 2"/>
          <p:cNvSpPr>
            <a:spLocks noGrp="1" noChangeArrowheads="1"/>
          </p:cNvSpPr>
          <p:nvPr>
            <p:ph idx="1"/>
          </p:nvPr>
        </p:nvSpPr>
        <p:spPr>
          <a:xfrm>
            <a:off x="323850" y="1844675"/>
            <a:ext cx="8424863" cy="4176713"/>
          </a:xfrm>
        </p:spPr>
        <p:txBody>
          <a:bodyPr/>
          <a:lstStyle/>
          <a:p>
            <a:pPr algn="just" rtl="1">
              <a:lnSpc>
                <a:spcPct val="80000"/>
              </a:lnSpc>
            </a:pPr>
            <a:r>
              <a:rPr lang="ar-SA" sz="1800" b="1">
                <a:solidFill>
                  <a:schemeClr val="accent1"/>
                </a:solidFill>
              </a:rPr>
              <a:t>مرحلة اختيار وإعداد النباتات الأم</a:t>
            </a:r>
            <a:r>
              <a:rPr lang="ar-SA" sz="1800" b="1">
                <a:solidFill>
                  <a:schemeClr val="accent1"/>
                </a:solidFill>
                <a:cs typeface="Tahoma" pitchFamily="34" charset="0"/>
              </a:rPr>
              <a:t> </a:t>
            </a:r>
            <a:r>
              <a:rPr lang="ar-SA" sz="1800" b="1">
                <a:solidFill>
                  <a:schemeClr val="accent1"/>
                </a:solidFill>
              </a:rPr>
              <a:t>:</a:t>
            </a:r>
            <a:endParaRPr lang="en-US" sz="1800" b="1">
              <a:solidFill>
                <a:schemeClr val="accent1"/>
              </a:solidFill>
            </a:endParaRPr>
          </a:p>
          <a:p>
            <a:pPr algn="just" rtl="1">
              <a:lnSpc>
                <a:spcPct val="80000"/>
              </a:lnSpc>
              <a:buFont typeface="Wingdings" pitchFamily="2" charset="2"/>
              <a:buNone/>
            </a:pPr>
            <a:r>
              <a:rPr lang="en-US" sz="1800" b="1">
                <a:solidFill>
                  <a:schemeClr val="accent2"/>
                </a:solidFill>
              </a:rPr>
              <a:t>Selection and preparation of stock plants</a:t>
            </a:r>
          </a:p>
          <a:p>
            <a:pPr algn="just" rtl="1">
              <a:lnSpc>
                <a:spcPct val="80000"/>
              </a:lnSpc>
              <a:buFont typeface="Wingdings" pitchFamily="2" charset="2"/>
              <a:buNone/>
            </a:pPr>
            <a:endParaRPr lang="ar-EG" sz="1800"/>
          </a:p>
          <a:p>
            <a:pPr algn="just" rtl="1">
              <a:lnSpc>
                <a:spcPct val="80000"/>
              </a:lnSpc>
              <a:buFont typeface="Wingdings" pitchFamily="2" charset="2"/>
              <a:buNone/>
            </a:pPr>
            <a:r>
              <a:rPr lang="ar-EG" sz="1800"/>
              <a:t>     </a:t>
            </a:r>
            <a:r>
              <a:rPr lang="ar-SA" sz="2000"/>
              <a:t>من المعروف أن الإكثار باستخدام تقنيات زراعة الأنسجة ينتج عنه الحصول علي عدد كبير جداً من النباتات المطابقة للنبات الأم </a:t>
            </a:r>
            <a:r>
              <a:rPr lang="en-US" sz="2000"/>
              <a:t>(True to type)</a:t>
            </a:r>
            <a:r>
              <a:rPr lang="ar-SA" sz="2000"/>
              <a:t>، و من هنا تأتي أهمية هذه المرحلة في انتخاب أو اختيار النباتات الأم بحيث تكون قوية و سليمة و خالية من الأمراض حتى يكون الناتج منها بنفس الصفات، و أيضاً من المهم جداً التأكد من النوع النباتي و كذلك الصنف حتى لا يتم إكثار نبات غير مطلوب، و يمكن خلال هذه المرحلة تحديد النباتات الأم في المزرعة أو تربيتها في الصوبة إن أمكن، و يمكن وضع برنامج متابعة لهذه النباتات للتأكد من صفاتها و نشاطها و بحيث تكون جاهزة لأخذ الأجزاء النباتية منها في الموعد المناسب لطبيعة النبات و برنامج الإكثار، لأنه من المهم معرفة الحالة الفسيولوجية للنبات الأم و كذلك أفضل موعد لفصل الأجزاء النباتية، و في هذه المرحلة يمكن أيضاً تحديد الصفات الوراثية للنبات الأم من خلال البصمة الوراثية </a:t>
            </a:r>
            <a:r>
              <a:rPr lang="en-US" sz="2000"/>
              <a:t>(Finger print)</a:t>
            </a:r>
            <a:r>
              <a:rPr lang="ar-SA" sz="2000"/>
              <a:t> و مطابقتها فيما بعد بالبصمة الوراثية للنباتات الناتجة في المعمل</a:t>
            </a:r>
            <a:r>
              <a:rPr lang="ar-EG" sz="2000"/>
              <a:t>.</a:t>
            </a:r>
            <a:endParaRPr lang="en-US" sz="200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738" name="Rectangle 2"/>
          <p:cNvSpPr>
            <a:spLocks noGrp="1" noChangeArrowheads="1"/>
          </p:cNvSpPr>
          <p:nvPr>
            <p:ph idx="1"/>
          </p:nvPr>
        </p:nvSpPr>
        <p:spPr>
          <a:xfrm>
            <a:off x="468313" y="762000"/>
            <a:ext cx="8218487" cy="5835650"/>
          </a:xfrm>
        </p:spPr>
        <p:txBody>
          <a:bodyPr/>
          <a:lstStyle/>
          <a:p>
            <a:pPr algn="just" rtl="1">
              <a:lnSpc>
                <a:spcPct val="80000"/>
              </a:lnSpc>
            </a:pPr>
            <a:r>
              <a:rPr lang="ar-SA" sz="1800" b="1">
                <a:solidFill>
                  <a:schemeClr val="accent1"/>
                </a:solidFill>
              </a:rPr>
              <a:t>مرحلة الحصول علي مزرعة نسيجية معقمة:</a:t>
            </a:r>
            <a:endParaRPr lang="en-US" sz="1800" b="1">
              <a:solidFill>
                <a:schemeClr val="accent1"/>
              </a:solidFill>
            </a:endParaRPr>
          </a:p>
          <a:p>
            <a:pPr algn="just" rtl="1">
              <a:lnSpc>
                <a:spcPct val="80000"/>
              </a:lnSpc>
              <a:buFont typeface="Wingdings" pitchFamily="2" charset="2"/>
              <a:buNone/>
            </a:pPr>
            <a:r>
              <a:rPr lang="en-US" sz="1800" b="1">
                <a:solidFill>
                  <a:schemeClr val="accent2"/>
                </a:solidFill>
              </a:rPr>
              <a:t>Establishment of an aseptic culture</a:t>
            </a:r>
            <a:r>
              <a:rPr lang="en-US" sz="1400" b="1">
                <a:solidFill>
                  <a:schemeClr val="accent2"/>
                </a:solidFill>
              </a:rPr>
              <a:t>                                </a:t>
            </a:r>
          </a:p>
          <a:p>
            <a:pPr algn="just" rtl="1">
              <a:lnSpc>
                <a:spcPct val="80000"/>
              </a:lnSpc>
              <a:buFont typeface="Wingdings" pitchFamily="2" charset="2"/>
              <a:buNone/>
            </a:pPr>
            <a:endParaRPr lang="ar-EG" sz="1400">
              <a:solidFill>
                <a:schemeClr val="accent2"/>
              </a:solidFill>
            </a:endParaRPr>
          </a:p>
          <a:p>
            <a:pPr algn="just" rtl="1">
              <a:lnSpc>
                <a:spcPct val="80000"/>
              </a:lnSpc>
              <a:buFont typeface="Wingdings" pitchFamily="2" charset="2"/>
              <a:buNone/>
            </a:pPr>
            <a:r>
              <a:rPr lang="ar-EG" sz="1400"/>
              <a:t>     </a:t>
            </a:r>
            <a:r>
              <a:rPr lang="ar-SA" sz="1600"/>
              <a:t>إن نجاح أي برنامج لإكثار النباتات باستخدام زراعة الأنسجة يعتمد بصفة أساسية علي اختيار الجزء النباتي المناسب، و يمكن استخدام أي نسيج أو عضو نباتي في إكثار النباتات، إلا أن نسبة النجاح تتوقف علي أسلوب الزراعة و النوع النباتي المستخدم و أيضاً علي كفاءة التخلص من الملوثات السطحية </a:t>
            </a:r>
            <a:r>
              <a:rPr lang="en-US" sz="1600"/>
              <a:t>(Surface contaminants)</a:t>
            </a:r>
            <a:r>
              <a:rPr lang="ar-SA" sz="1600"/>
              <a:t> الموجودة علي الجزء النباتي المراد زراعته، و تعتبر عملية التخلص من الملوثات من الأمور الهامة جداً لصعوبة تحقيق التوازن بين التخلص نهائياً من الكائنات الحية مع المحافظة علي حيوية الجزء النباتي في نفس الوقت.</a:t>
            </a:r>
            <a:endParaRPr lang="ar-SA" sz="1600">
              <a:cs typeface="Tahoma" pitchFamily="34" charset="0"/>
            </a:endParaRPr>
          </a:p>
          <a:p>
            <a:pPr algn="just" rtl="1">
              <a:lnSpc>
                <a:spcPct val="80000"/>
              </a:lnSpc>
              <a:buFont typeface="Wingdings" pitchFamily="2" charset="2"/>
              <a:buNone/>
            </a:pPr>
            <a:endParaRPr lang="ar-SA" sz="1600">
              <a:cs typeface="Tahoma" pitchFamily="34" charset="0"/>
            </a:endParaRPr>
          </a:p>
          <a:p>
            <a:pPr algn="just" rtl="1">
              <a:lnSpc>
                <a:spcPct val="80000"/>
              </a:lnSpc>
              <a:buFont typeface="Wingdings" pitchFamily="2" charset="2"/>
              <a:buNone/>
            </a:pPr>
            <a:r>
              <a:rPr lang="ar-SA" sz="1600"/>
              <a:t>     الهدف الرئيسي لهذه المرحلة هو الحصول علي مزرعة نسيجية تحتوي علي الجزء النباتي المفصول من النبات الأم بصورة معقمة و بحيث لا يحتوي هذا الجزء علي أي ملوثات مرضية </a:t>
            </a:r>
            <a:r>
              <a:rPr lang="en-US" sz="1600"/>
              <a:t>(Pathogens free)</a:t>
            </a:r>
            <a:r>
              <a:rPr lang="ar-SA" sz="1600"/>
              <a:t> و محتفظاً بحيويته و التي تمكنه من النمو في هذه المرحلة ثم التطور في المراحل التالية، و تتضمن هذه المرحلة عملية تجهيز و فصل الجزء النباتي من النبات الأم، ثم غسيل الجزء النباتي بالماء الجاري لفترة تتراوح بين ساعة و عدة ساعات وفقاً لمصدر النبات الأم و طبيعة التربة و البيئة النامي فيها، ثم ينقل الجزء النباتي للتعقيم تحت الظروف كاملة التعقيم بغرض التخلص تماما ً من أي ملوثات موجودة علي السطح الخارجي، و في معظم الأحيان يتم التعقيم السطحي باستخدام محلول (10 – 50%) كلوراكس لمدة من 10 – 30 دقيقة، و بعدها يشطف الجزء النباتي عدة مرات بالماء المقطر المعقم، و بعد ذلك يتم تصغير حجم الجزء النباتي إلي الحجم المطلوب ثم الزراعة علي البيئة المناسبة تحت الظروف كاملة التعقيم، و هذه المرحلة تتضمن أيضاً بعض العمليات أو المعالجات الخاصة، فمثلاً بعض الأجزاء النباتية تتلون بسرعة باللون البني </a:t>
            </a:r>
            <a:r>
              <a:rPr lang="en-US" sz="1600"/>
              <a:t>(Browning)</a:t>
            </a:r>
            <a:r>
              <a:rPr lang="ar-SA" sz="1600"/>
              <a:t> أثناء عملية التصغير أو التقطيع داخل كابينة الزراعة و هذا يؤثر بالتالي علي نسبة نجاح المزرعة، و في هذه الحالة يتم معالجة الجزء النباتي المفصول و المراد زراعته ببعض المواد المضادة للأكسدة </a:t>
            </a:r>
            <a:r>
              <a:rPr lang="en-US" sz="1600"/>
              <a:t>(Anti oxidants)</a:t>
            </a:r>
            <a:r>
              <a:rPr lang="ar-SA" sz="1600"/>
              <a:t> قبل التعقيم داخل كابينة الزراعة.</a:t>
            </a:r>
            <a:endParaRPr lang="en-US" sz="1600"/>
          </a:p>
        </p:txBody>
      </p:sp>
    </p:spTree>
  </p:cSld>
  <p:clrMapOvr>
    <a:masterClrMapping/>
  </p:clrMapOvr>
  <p:transition>
    <p:cove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62" name="Rectangle 2"/>
          <p:cNvSpPr>
            <a:spLocks noGrp="1" noChangeArrowheads="1"/>
          </p:cNvSpPr>
          <p:nvPr>
            <p:ph idx="1"/>
          </p:nvPr>
        </p:nvSpPr>
        <p:spPr>
          <a:xfrm>
            <a:off x="755650" y="2133600"/>
            <a:ext cx="8207375" cy="4464050"/>
          </a:xfrm>
        </p:spPr>
        <p:txBody>
          <a:bodyPr/>
          <a:lstStyle/>
          <a:p>
            <a:pPr algn="r" rtl="1">
              <a:lnSpc>
                <a:spcPct val="90000"/>
              </a:lnSpc>
            </a:pPr>
            <a:r>
              <a:rPr lang="ar-SA" b="1">
                <a:solidFill>
                  <a:schemeClr val="accent1"/>
                </a:solidFill>
              </a:rPr>
              <a:t>مرحلة تضاعف الأنسجة:</a:t>
            </a:r>
            <a:endParaRPr lang="en-US" b="1">
              <a:solidFill>
                <a:schemeClr val="accent1"/>
              </a:solidFill>
            </a:endParaRPr>
          </a:p>
          <a:p>
            <a:pPr algn="r" rtl="1">
              <a:lnSpc>
                <a:spcPct val="90000"/>
              </a:lnSpc>
              <a:buFont typeface="Wingdings" pitchFamily="2" charset="2"/>
              <a:buNone/>
            </a:pPr>
            <a:r>
              <a:rPr lang="en-US" b="1">
                <a:solidFill>
                  <a:schemeClr val="accent2"/>
                </a:solidFill>
              </a:rPr>
              <a:t>Multiplication of the tissue</a:t>
            </a:r>
            <a:r>
              <a:rPr lang="en-US" sz="2000" b="1">
                <a:solidFill>
                  <a:schemeClr val="accent2"/>
                </a:solidFill>
              </a:rPr>
              <a:t>                                         </a:t>
            </a:r>
          </a:p>
          <a:p>
            <a:pPr algn="r" rtl="1">
              <a:lnSpc>
                <a:spcPct val="90000"/>
              </a:lnSpc>
              <a:buFont typeface="Wingdings" pitchFamily="2" charset="2"/>
              <a:buNone/>
            </a:pPr>
            <a:endParaRPr lang="ar-EG" sz="2000">
              <a:solidFill>
                <a:schemeClr val="accent2"/>
              </a:solidFill>
            </a:endParaRPr>
          </a:p>
          <a:p>
            <a:pPr algn="just" rtl="1">
              <a:lnSpc>
                <a:spcPct val="90000"/>
              </a:lnSpc>
              <a:buFont typeface="Wingdings" pitchFamily="2" charset="2"/>
              <a:buNone/>
            </a:pPr>
            <a:r>
              <a:rPr lang="ar-EG" sz="2000"/>
              <a:t>     </a:t>
            </a:r>
            <a:r>
              <a:rPr lang="ar-SA" sz="2000"/>
              <a:t>تهدف هذه المرحلة إلي الحصول علي عملية التضاعف السريع لتجمعات البراعم و الخلايا </a:t>
            </a:r>
            <a:r>
              <a:rPr lang="ar-SA" sz="2000">
                <a:cs typeface="Tahoma" pitchFamily="34" charset="0"/>
              </a:rPr>
              <a:t>(</a:t>
            </a:r>
            <a:r>
              <a:rPr lang="en-US" sz="2000"/>
              <a:t>Propagules</a:t>
            </a:r>
            <a:r>
              <a:rPr lang="ar-SA" sz="2000"/>
              <a:t>) و التي تكونت نتيجة لاستجابة الجزء النباتي بعد نقله من البيئة السابقة إلي بيئة التضاعف، و عملية نقل الجزء النباتي ثم تجمعات البراعم تتم بإعادة الزراعة </a:t>
            </a:r>
            <a:r>
              <a:rPr lang="ar-SA" sz="2000">
                <a:cs typeface="Tahoma" pitchFamily="34" charset="0"/>
              </a:rPr>
              <a:t>(</a:t>
            </a:r>
            <a:r>
              <a:rPr lang="en-US" sz="2000"/>
              <a:t>Subculturing</a:t>
            </a:r>
            <a:r>
              <a:rPr lang="ar-SA" sz="2000"/>
              <a:t>) علي البيئة الجديدة، وتؤدي في النهاية إلي تكوين نموات خضرية (</a:t>
            </a:r>
            <a:r>
              <a:rPr lang="en-US" sz="2000"/>
              <a:t>Shoots</a:t>
            </a:r>
            <a:r>
              <a:rPr lang="ar-SA" sz="2000"/>
              <a:t>) أو نباتات كاملة </a:t>
            </a:r>
            <a:r>
              <a:rPr lang="ar-SA" sz="2000">
                <a:cs typeface="Tahoma" pitchFamily="34" charset="0"/>
              </a:rPr>
              <a:t>(</a:t>
            </a:r>
            <a:r>
              <a:rPr lang="en-US" sz="2000"/>
              <a:t>Plantlets</a:t>
            </a:r>
            <a:r>
              <a:rPr lang="ar-SA" sz="2000"/>
              <a:t>) جديدة، وعموماً فإن عملية التضاعف والحصول على مجموعة من النباتات المتماثلة الناتجة من نبات واحد والتي يطلق عليها اسم السلالة أو الكلون </a:t>
            </a:r>
            <a:r>
              <a:rPr lang="ar-SA" sz="2000">
                <a:cs typeface="Tahoma" pitchFamily="34" charset="0"/>
              </a:rPr>
              <a:t>(</a:t>
            </a:r>
            <a:r>
              <a:rPr lang="en-US" sz="2000"/>
              <a:t>Clone</a:t>
            </a:r>
            <a:r>
              <a:rPr lang="ar-SA" sz="2000"/>
              <a:t>) وبتعبير آخر فإن عملية التكاثر الكلونى </a:t>
            </a:r>
            <a:r>
              <a:rPr lang="ar-SA" sz="2000">
                <a:cs typeface="Tahoma" pitchFamily="34" charset="0"/>
              </a:rPr>
              <a:t>(</a:t>
            </a:r>
            <a:r>
              <a:rPr lang="en-US" sz="2000"/>
              <a:t>Clona Propagation</a:t>
            </a:r>
            <a:r>
              <a:rPr lang="ar-SA" sz="2000"/>
              <a:t>) أو عملية التضاعف الكلونى </a:t>
            </a:r>
            <a:r>
              <a:rPr lang="ar-SA" sz="2000">
                <a:cs typeface="Tahoma" pitchFamily="34" charset="0"/>
              </a:rPr>
              <a:t>(</a:t>
            </a:r>
            <a:r>
              <a:rPr lang="en-US" sz="2000"/>
              <a:t>Clonal multiplication</a:t>
            </a:r>
            <a:r>
              <a:rPr lang="ar-SA" sz="2000">
                <a:cs typeface="Tahoma" pitchFamily="34" charset="0"/>
              </a:rPr>
              <a:t>)</a:t>
            </a:r>
            <a:r>
              <a:rPr lang="en-US" sz="2000"/>
              <a:t> </a:t>
            </a:r>
          </a:p>
        </p:txBody>
      </p:sp>
    </p:spTree>
  </p:cSld>
  <p:clrMapOvr>
    <a:masterClrMapping/>
  </p:clrMapOvr>
  <p:transition>
    <p:cover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6786" name="Rectangle 2"/>
          <p:cNvSpPr>
            <a:spLocks noGrp="1" noChangeArrowheads="1"/>
          </p:cNvSpPr>
          <p:nvPr>
            <p:ph type="body" sz="half" idx="1"/>
          </p:nvPr>
        </p:nvSpPr>
        <p:spPr>
          <a:xfrm>
            <a:off x="1403350" y="838200"/>
            <a:ext cx="7543800" cy="5399112"/>
          </a:xfrm>
        </p:spPr>
        <p:txBody>
          <a:bodyPr/>
          <a:lstStyle/>
          <a:p>
            <a:pPr algn="ctr" rtl="1">
              <a:lnSpc>
                <a:spcPct val="90000"/>
              </a:lnSpc>
            </a:pPr>
            <a:r>
              <a:rPr lang="ar-SA" sz="2400" b="1" dirty="0">
                <a:solidFill>
                  <a:schemeClr val="accent1"/>
                </a:solidFill>
                <a:effectLst>
                  <a:outerShdw blurRad="38100" dist="38100" dir="2700000" algn="tl">
                    <a:srgbClr val="000000">
                      <a:alpha val="43137"/>
                    </a:srgbClr>
                  </a:outerShdw>
                </a:effectLst>
              </a:rPr>
              <a:t>تكوين الأجنة الجسدية:  </a:t>
            </a:r>
            <a:endParaRPr lang="en-US" sz="2400" b="1" dirty="0">
              <a:solidFill>
                <a:schemeClr val="accent1"/>
              </a:solidFill>
              <a:effectLst>
                <a:outerShdw blurRad="38100" dist="38100" dir="2700000" algn="tl">
                  <a:srgbClr val="000000">
                    <a:alpha val="43137"/>
                  </a:srgbClr>
                </a:outerShdw>
              </a:effectLst>
            </a:endParaRPr>
          </a:p>
          <a:p>
            <a:pPr algn="ctr" rtl="1">
              <a:lnSpc>
                <a:spcPct val="90000"/>
              </a:lnSpc>
              <a:buFont typeface="Wingdings" pitchFamily="2" charset="2"/>
              <a:buNone/>
            </a:pPr>
            <a:r>
              <a:rPr lang="en-US" sz="2400" b="1" dirty="0">
                <a:solidFill>
                  <a:schemeClr val="accent2"/>
                </a:solidFill>
                <a:effectLst>
                  <a:outerShdw blurRad="38100" dist="38100" dir="2700000" algn="tl">
                    <a:srgbClr val="000000">
                      <a:alpha val="43137"/>
                    </a:srgbClr>
                  </a:outerShdw>
                </a:effectLst>
              </a:rPr>
              <a:t>Somatic Embryogenesis</a:t>
            </a:r>
            <a:r>
              <a:rPr lang="ar-EG" sz="1800" b="1" dirty="0">
                <a:solidFill>
                  <a:schemeClr val="accent2"/>
                </a:solidFill>
                <a:effectLst>
                  <a:outerShdw blurRad="38100" dist="38100" dir="2700000" algn="tl">
                    <a:srgbClr val="000000">
                      <a:alpha val="43137"/>
                    </a:srgbClr>
                  </a:outerShdw>
                </a:effectLst>
              </a:rPr>
              <a:t> </a:t>
            </a:r>
            <a:endParaRPr lang="ar-EG" sz="1800" dirty="0">
              <a:solidFill>
                <a:schemeClr val="accent2"/>
              </a:solidFill>
              <a:effectLst>
                <a:outerShdw blurRad="38100" dist="38100" dir="2700000" algn="tl">
                  <a:srgbClr val="000000">
                    <a:alpha val="43137"/>
                  </a:srgbClr>
                </a:outerShdw>
              </a:effectLst>
            </a:endParaRPr>
          </a:p>
          <a:p>
            <a:pPr algn="just" rtl="1">
              <a:lnSpc>
                <a:spcPct val="90000"/>
              </a:lnSpc>
              <a:buFont typeface="Wingdings" pitchFamily="2" charset="2"/>
              <a:buNone/>
            </a:pPr>
            <a:r>
              <a:rPr lang="ar-EG" sz="1800" dirty="0">
                <a:effectLst>
                  <a:outerShdw blurRad="38100" dist="38100" dir="2700000" algn="tl">
                    <a:srgbClr val="000000">
                      <a:alpha val="43137"/>
                    </a:srgbClr>
                  </a:outerShdw>
                </a:effectLst>
              </a:rPr>
              <a:t>     </a:t>
            </a:r>
            <a:r>
              <a:rPr lang="ar-SA" sz="2400" dirty="0">
                <a:effectLst>
                  <a:outerShdw blurRad="38100" dist="38100" dir="2700000" algn="tl">
                    <a:srgbClr val="000000">
                      <a:alpha val="43137"/>
                    </a:srgbClr>
                  </a:outerShdw>
                </a:effectLst>
              </a:rPr>
              <a:t>تعتمد طريقة تكوين الأجنة على نظرية القدرة الكامنة للخلية والتي تعنى قابلية أي خلية حية لتكوين نبات كامل، وتعتبر طريقة تكوين الأجنة الجسدية ذات قدرة هائلة في تحقيق التكاثر الكلونى نظراً للأعداد الهائلة من الأجنة التي تتكون خلالها، وذلك لأن كل خلية منفردة تتحول إلى جنين له نفس التركيب الوراثى للنبات الأم مصدر الخلايا، ونظراً لأهمية هذه الطريقة في الحصول على العديد من النباتات من نسيج أو تجمع خلوي محدود وفي زمن محدد – جرام من كالوس الجزر أعطى 500 نبات خلال شهر واحد – فقد استخدمت هذه الطريقة في إكثار العديد من النباتات، وعموماً يمكن الحصول على الأجنة الجسدية من مزارع الكالوس    </a:t>
            </a:r>
            <a:r>
              <a:rPr lang="en-US" sz="2400" dirty="0">
                <a:effectLst>
                  <a:outerShdw blurRad="38100" dist="38100" dir="2700000" algn="tl">
                    <a:srgbClr val="000000">
                      <a:alpha val="43137"/>
                    </a:srgbClr>
                  </a:outerShdw>
                </a:effectLst>
              </a:rPr>
              <a:t>(Callus cultures)</a:t>
            </a:r>
            <a:r>
              <a:rPr lang="ar-SA" sz="2400" dirty="0">
                <a:effectLst>
                  <a:outerShdw blurRad="38100" dist="38100" dir="2700000" algn="tl">
                    <a:srgbClr val="000000">
                      <a:alpha val="43137"/>
                    </a:srgbClr>
                  </a:outerShdw>
                </a:effectLst>
              </a:rPr>
              <a:t> وغالباً من مزارع الخلايا المعلقة </a:t>
            </a:r>
            <a:r>
              <a:rPr lang="en-US" sz="2400" dirty="0">
                <a:effectLst>
                  <a:outerShdw blurRad="38100" dist="38100" dir="2700000" algn="tl">
                    <a:srgbClr val="000000">
                      <a:alpha val="43137"/>
                    </a:srgbClr>
                  </a:outerShdw>
                </a:effectLst>
              </a:rPr>
              <a:t>(Cell suspension cultures)</a:t>
            </a:r>
            <a:r>
              <a:rPr lang="ar-SA" sz="2400" dirty="0">
                <a:effectLst>
                  <a:outerShdw blurRad="38100" dist="38100" dir="2700000" algn="tl">
                    <a:srgbClr val="000000">
                      <a:alpha val="43137"/>
                    </a:srgbClr>
                  </a:outerShdw>
                </a:effectLst>
              </a:rPr>
              <a:t>، والأخيرة هي الأكثر شيوعاً والأسهل في الحصول على الأجنة الجسدية.</a:t>
            </a:r>
            <a:endParaRPr lang="ar-SA" sz="2400" b="1" dirty="0">
              <a:effectLst>
                <a:outerShdw blurRad="38100" dist="38100" dir="2700000" algn="tl">
                  <a:srgbClr val="000000">
                    <a:alpha val="43137"/>
                  </a:srgbClr>
                </a:outerShdw>
              </a:effectLst>
            </a:endParaRPr>
          </a:p>
        </p:txBody>
      </p:sp>
    </p:spTree>
  </p:cSld>
  <p:clrMapOvr>
    <a:masterClrMapping/>
  </p:clrMapOvr>
  <p:transition>
    <p:comb dir="vert"/>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BRANCHTO" val="262"/>
  <p:tag name="HOTSPOTTYPE" val="DefinedInNavigator"/>
  <p:tag name="DEFINEDINNAVIGATOR" val="True"/>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TotalTime>
  <Words>3260</Words>
  <Application>Microsoft Office PowerPoint</Application>
  <PresentationFormat>On-screen Show (4:3)</PresentationFormat>
  <Paragraphs>197</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Office Theme</vt:lpstr>
      <vt:lpstr>    المحاضرة السابعة والثامنه  مقرر الاكثار الدقيق وانتاج بذور نباتات الزينة والطبية والعطرية  مرحلة الدراسات العليا </vt:lpstr>
      <vt:lpstr>التكاثر الدقيق وزراعة الأنسجة Micro Propagation and Tissue culture</vt:lpstr>
      <vt:lpstr>PowerPoint Presentation</vt:lpstr>
      <vt:lpstr>أنواع البيئات</vt:lpstr>
      <vt:lpstr>إكثار النبات باستخدام تقنيات زراعة الأنسجة Plant Propagation Through Tissue Culture Techniques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طرق زراعة معلق الخلايا  </vt:lpstr>
      <vt:lpstr>نمو الخلايا المفردة  The growth of single cells </vt:lpstr>
      <vt:lpstr>التطبيقات علي إستخدام زراعة القمة النامية </vt:lpstr>
      <vt:lpstr>التطبيقات علي استخدام زراعة القمة النامية</vt:lpstr>
      <vt:lpstr>PowerPoint Presentation</vt:lpstr>
      <vt:lpstr>التطبيقات علي إستخدام زراعة القمة النامية</vt:lpstr>
      <vt:lpstr>PowerPoint Presentation</vt:lpstr>
      <vt:lpstr>PowerPoint Presentation</vt:lpstr>
      <vt:lpstr>PowerPoint Presentation</vt:lpstr>
      <vt:lpstr>PowerPoint Presentation</vt:lpstr>
      <vt:lpstr>Micro grafting</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عنوان المحاضرة</dc:title>
  <dc:creator>etc</dc:creator>
  <cp:lastModifiedBy>etc</cp:lastModifiedBy>
  <cp:revision>9</cp:revision>
  <dcterms:created xsi:type="dcterms:W3CDTF">2020-03-23T20:54:53Z</dcterms:created>
  <dcterms:modified xsi:type="dcterms:W3CDTF">2020-03-23T21:15:24Z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2</vt:i4>
  </property>
  <property fmtid="{D5CDD505-2E9C-101B-9397-08002B2CF9AE}" pid="3" name="LCID">
    <vt:i4>1033</vt:i4>
  </property>
  <property fmtid="{D5CDD505-2E9C-101B-9397-08002B2CF9AE}" pid="4" name="_MarkAsFinal">
    <vt:bool>true</vt:bool>
  </property>
</Properties>
</file>